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08" r:id="rId4"/>
  </p:sldMasterIdLst>
  <p:notesMasterIdLst>
    <p:notesMasterId r:id="rId26"/>
  </p:notesMasterIdLst>
  <p:sldIdLst>
    <p:sldId id="257" r:id="rId5"/>
    <p:sldId id="273" r:id="rId6"/>
    <p:sldId id="275" r:id="rId7"/>
    <p:sldId id="302" r:id="rId8"/>
    <p:sldId id="310" r:id="rId9"/>
    <p:sldId id="299" r:id="rId10"/>
    <p:sldId id="300" r:id="rId11"/>
    <p:sldId id="286" r:id="rId12"/>
    <p:sldId id="311" r:id="rId13"/>
    <p:sldId id="304" r:id="rId14"/>
    <p:sldId id="312" r:id="rId15"/>
    <p:sldId id="316" r:id="rId16"/>
    <p:sldId id="306" r:id="rId17"/>
    <p:sldId id="307" r:id="rId18"/>
    <p:sldId id="308" r:id="rId19"/>
    <p:sldId id="296" r:id="rId20"/>
    <p:sldId id="317" r:id="rId21"/>
    <p:sldId id="285" r:id="rId22"/>
    <p:sldId id="315" r:id="rId23"/>
    <p:sldId id="287"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047"/>
    <a:srgbClr val="998EC3"/>
    <a:srgbClr val="D7DAEB"/>
    <a:srgbClr val="DAB664"/>
    <a:srgbClr val="FFF0BE"/>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79"/>
    <p:restoredTop sz="94558"/>
  </p:normalViewPr>
  <p:slideViewPr>
    <p:cSldViewPr snapToGrid="0" snapToObjects="1">
      <p:cViewPr varScale="1">
        <p:scale>
          <a:sx n="72" d="100"/>
          <a:sy n="72" d="100"/>
        </p:scale>
        <p:origin x="22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37FFD-38BA-3C47-AEC6-AFCD80E47CC2}"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F0832-68F6-3C4E-BAD4-372725882725}" type="slidenum">
              <a:rPr lang="en-GB" smtClean="0"/>
              <a:t>‹#›</a:t>
            </a:fld>
            <a:endParaRPr lang="en-GB"/>
          </a:p>
        </p:txBody>
      </p:sp>
    </p:spTree>
    <p:extLst>
      <p:ext uri="{BB962C8B-B14F-4D97-AF65-F5344CB8AC3E}">
        <p14:creationId xmlns:p14="http://schemas.microsoft.com/office/powerpoint/2010/main" val="146976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8AD7-D690-AF4F-B7CC-FFA89A1BAD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232FB78-9E86-F542-9937-94D338475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3EF8A9F-A74B-6D41-8ACB-269D27520916}"/>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3DDD4619-BC98-8B43-A387-34B1EA9A4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CB288A-8116-B84A-BDBB-46425EAEC403}"/>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266477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194-BADB-D740-A2D0-D056D722B4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4763BEC-54B0-7B47-B909-4BB5D8A14A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1BB95B-407B-034B-8452-7E019EEF1A1F}"/>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CBC97DD8-B70A-3944-A807-6B9667D29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15D3F-15D3-3246-BA9C-515C6B0DF494}"/>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37193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8CF6EA-798B-3F49-B12E-C90119C869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89B825-259B-124C-B9B9-F1E46534D7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3108A6-8716-EC40-AEC3-1E97E92F7CC7}"/>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FA38A909-6F8C-204F-92DC-31DAB1FF9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EE8C6-6498-4545-8E23-1B9F26174802}"/>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23155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722B-5B5C-8C48-B474-FF1CEA9B54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375869-DD2A-054F-878D-03E9F12C2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2FED32-8DA2-6A4F-8D5A-7560B049A030}"/>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B979EB80-2A77-1049-BC51-3CF4CE1083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6E584F-72D8-B542-A9F4-EC6E65003D06}"/>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349354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AD70-5759-2142-96BC-A75D160B9B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10F7D54-8F8B-1247-A934-AA782F1170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96E676-4A16-B846-8D6F-2EB6CB58182C}"/>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7D212B0A-1710-764A-83EE-EE40742E40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A2DA0-C91C-9943-B467-51704DA0A025}"/>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59369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BEFD-844D-D041-816A-E75563A27A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32E4DB9-6E60-5D48-A47E-B7DEE12A7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C01A07-3015-E24F-B184-BC4B595CB099}"/>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E2C6A095-4DB3-1E44-B77B-680F9F47B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DD60C-E0D8-2348-B168-A1868A39BFD1}"/>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4107865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DF7E-84F1-584C-988B-133568E732B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4D9FDBC-C90C-2340-9293-DB4C01524F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08A6AD-287F-344B-84D8-6B6FA94139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067B8E-94FF-F24F-B7B8-6569EE84F5E9}"/>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6" name="Footer Placeholder 5">
            <a:extLst>
              <a:ext uri="{FF2B5EF4-FFF2-40B4-BE49-F238E27FC236}">
                <a16:creationId xmlns:a16="http://schemas.microsoft.com/office/drawing/2014/main" id="{6432E679-6006-EA4E-85EE-A728DA6BA2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235BD-F883-314D-922B-D8AB5E87A2B3}"/>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7240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7881-C843-AD4B-86C7-B8A2A236D07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251433C-90DF-5A43-9E55-A0154A8C2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9B0D58-0B77-1341-9E02-413DA23192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E55E46B-F33A-A645-AC41-0F886465D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D55848-D13F-A942-BEE5-29ABF5ACA1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E365E01-C0B1-FB45-9256-5DDFF85ECCE0}"/>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8" name="Footer Placeholder 7">
            <a:extLst>
              <a:ext uri="{FF2B5EF4-FFF2-40B4-BE49-F238E27FC236}">
                <a16:creationId xmlns:a16="http://schemas.microsoft.com/office/drawing/2014/main" id="{E33ECF71-9853-0644-8327-B18E5FAA21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E7302-7183-3440-A973-86A75C8E16BE}"/>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59935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E2B2-7EB9-634B-9E5C-D4FB073F7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C39599-5669-0B46-BAD0-4CD9067A1B0D}"/>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4" name="Footer Placeholder 3">
            <a:extLst>
              <a:ext uri="{FF2B5EF4-FFF2-40B4-BE49-F238E27FC236}">
                <a16:creationId xmlns:a16="http://schemas.microsoft.com/office/drawing/2014/main" id="{D6647848-57B0-B841-88D3-8C1E5C276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054C79-C784-8A41-8B33-13E7778A33DC}"/>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344790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36B9F-1A9D-1B47-865C-4B822C580C3A}"/>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3" name="Footer Placeholder 2">
            <a:extLst>
              <a:ext uri="{FF2B5EF4-FFF2-40B4-BE49-F238E27FC236}">
                <a16:creationId xmlns:a16="http://schemas.microsoft.com/office/drawing/2014/main" id="{54B1F678-D983-5B46-93C2-3AE4DD0F45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603B2B-A894-0A44-8350-5A8256CACA80}"/>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09976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1EE7-5D32-E24A-AF13-4365604DCE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E5FB4E0-D58C-FE42-A34A-B4C7A3861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0F74E46-9B28-0D4F-8E39-98BC7C1E0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92F1DD-0C04-C442-96C6-9FE9B5902528}"/>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6" name="Footer Placeholder 5">
            <a:extLst>
              <a:ext uri="{FF2B5EF4-FFF2-40B4-BE49-F238E27FC236}">
                <a16:creationId xmlns:a16="http://schemas.microsoft.com/office/drawing/2014/main" id="{0BC7BDF2-37EE-354C-8814-D3FC097B2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1D021-0B38-1043-A3B1-ADC3A185E1D6}"/>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347303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6D20-E8AB-944E-A21F-B31457DDCD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AD5AEFD-6E78-DE41-82E9-45CDCA347C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29A872-2D71-6041-B5D5-B7E0A371FAF9}"/>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17F3C6A4-4022-D34B-96EB-CF89EA5393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6A77A-F991-774B-B904-F56C02E0C2D8}"/>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399671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E7E5-9D98-4D4B-A4D2-0929AEF1AF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3161B2F-DACC-934D-8079-B48938737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647936-95E0-D240-9211-5A0C15A8B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4E9981-8E28-FD40-B958-1A9AA7D056D0}"/>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6" name="Footer Placeholder 5">
            <a:extLst>
              <a:ext uri="{FF2B5EF4-FFF2-40B4-BE49-F238E27FC236}">
                <a16:creationId xmlns:a16="http://schemas.microsoft.com/office/drawing/2014/main" id="{A7D1F8B4-BCB0-FB46-BC0E-8992B93A1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29D011-7FA6-F24A-B9C3-48ED01DA2F87}"/>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607410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C411-C193-F943-AFA0-F9F5A773975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77033F7-0F00-F84E-958A-4421DCFDB2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14E73B-C56C-2342-A37D-69EB64472BAA}"/>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3043DB17-7292-B14A-BC85-D4059F1A7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510A9-8C4F-4D47-B833-53329DE4DD5B}"/>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83462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B8EE5-023F-EA46-854D-C086AC8B3B3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D5F72F-3A78-D84A-AB78-53C5BD4061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3458A3-66B6-354F-837F-8B5AA8C5478C}"/>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806FC954-5F16-5340-BE24-974711FDD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C69D8-5665-5648-BF50-FBF5C1A59C25}"/>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945904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8AD7-D690-AF4F-B7CC-FFA89A1BAD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232FB78-9E86-F542-9937-94D338475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3EF8A9F-A74B-6D41-8ACB-269D27520916}"/>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3DDD4619-BC98-8B43-A387-34B1EA9A4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CB288A-8116-B84A-BDBB-46425EAEC403}"/>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1471917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6D20-E8AB-944E-A21F-B31457DDCD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AD5AEFD-6E78-DE41-82E9-45CDCA347C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29A872-2D71-6041-B5D5-B7E0A371FAF9}"/>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17F3C6A4-4022-D34B-96EB-CF89EA5393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6A77A-F991-774B-B904-F56C02E0C2D8}"/>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55128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B3EC-6D51-7341-8AF6-4BAA1F0933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56B3F50-C89B-5446-B10A-60F4E3FFD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256420-ACFC-284E-B60E-C4B224082D1E}"/>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159AF5CB-E5BA-4D48-9265-B53DFBA086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83758F-F3B3-644D-88BA-2EFC1B72AD31}"/>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94842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4EDF-ED55-474F-AF47-3E4FE41C6B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8B1D0BF-5FC7-7F46-B4D6-CAF56AD131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E5B4F48-C354-694D-95AD-16026D3970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9BB063E-BFD2-C547-BD8D-7C5690852D19}"/>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6" name="Footer Placeholder 5">
            <a:extLst>
              <a:ext uri="{FF2B5EF4-FFF2-40B4-BE49-F238E27FC236}">
                <a16:creationId xmlns:a16="http://schemas.microsoft.com/office/drawing/2014/main" id="{7BC73D33-EBE6-BA4F-9BEE-BCCA67FC3F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F1950-12C9-3942-8A28-D1C9BBEE914F}"/>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2689691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0D46-8CA7-5744-9FF0-292B25CE38A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0C020A6-BB1C-2B4F-88FD-EB4D91F37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371020-1744-E54F-AAEB-D7D6F2897F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7F85E-5FD1-4A4C-8E02-9D43DCE77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9C56EB-9295-C64F-A4B5-8241E30C5B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5E95EF-180F-A24B-AF91-A37681AF23A0}"/>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8" name="Footer Placeholder 7">
            <a:extLst>
              <a:ext uri="{FF2B5EF4-FFF2-40B4-BE49-F238E27FC236}">
                <a16:creationId xmlns:a16="http://schemas.microsoft.com/office/drawing/2014/main" id="{6BD5AE2A-AD2C-444E-BB5F-101153BC2B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044DC-AF88-0F42-A676-1950B94B5559}"/>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141601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FDE6-CDFA-1E40-8391-040FD5D8384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189265-DD40-1C4D-95CC-B8DE666B9728}"/>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4" name="Footer Placeholder 3">
            <a:extLst>
              <a:ext uri="{FF2B5EF4-FFF2-40B4-BE49-F238E27FC236}">
                <a16:creationId xmlns:a16="http://schemas.microsoft.com/office/drawing/2014/main" id="{F031EFB1-2356-8A4A-BB75-DF3E1D53E8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8A6C29-3D35-9244-8868-0B2F070C1CF6}"/>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349671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EA109-8733-9E48-8EB2-22A1D86FC488}"/>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3" name="Footer Placeholder 2">
            <a:extLst>
              <a:ext uri="{FF2B5EF4-FFF2-40B4-BE49-F238E27FC236}">
                <a16:creationId xmlns:a16="http://schemas.microsoft.com/office/drawing/2014/main" id="{D57D2318-B647-1840-8308-04CE01F925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0D4C41-D890-E94D-8427-53D3AB4B163A}"/>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27300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B3EC-6D51-7341-8AF6-4BAA1F0933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56B3F50-C89B-5446-B10A-60F4E3FFD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256420-ACFC-284E-B60E-C4B224082D1E}"/>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159AF5CB-E5BA-4D48-9265-B53DFBA086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83758F-F3B3-644D-88BA-2EFC1B72AD31}"/>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66897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C8E6-6F69-144D-80BD-3F8CADD83F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F688F77-A2B6-F543-9471-21862BC57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842D7FE-69E3-564A-ADC5-A6329634F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366084-E598-7A42-B8CA-F88C925F1290}"/>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6" name="Footer Placeholder 5">
            <a:extLst>
              <a:ext uri="{FF2B5EF4-FFF2-40B4-BE49-F238E27FC236}">
                <a16:creationId xmlns:a16="http://schemas.microsoft.com/office/drawing/2014/main" id="{440C60BD-AAA2-3A4C-9A89-968AA97975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B17BF-4199-054B-B034-BA3DCE375AE7}"/>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825256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7306-7936-F34A-A8DF-1963B49A47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42CB2B-ADF2-4B40-9BAD-B7D7CB1B5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9BC075-A4EE-6D48-B271-29A862854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51FB2-5697-D24C-B10E-EEEDF84F19D9}"/>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6" name="Footer Placeholder 5">
            <a:extLst>
              <a:ext uri="{FF2B5EF4-FFF2-40B4-BE49-F238E27FC236}">
                <a16:creationId xmlns:a16="http://schemas.microsoft.com/office/drawing/2014/main" id="{3E3B0B11-E391-274D-96C9-458363EA4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09603-9B6F-1947-86CE-C705F87AA331}"/>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586089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194-BADB-D740-A2D0-D056D722B4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4763BEC-54B0-7B47-B909-4BB5D8A14A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1BB95B-407B-034B-8452-7E019EEF1A1F}"/>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CBC97DD8-B70A-3944-A807-6B9667D29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15D3F-15D3-3246-BA9C-515C6B0DF494}"/>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1292262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8CF6EA-798B-3F49-B12E-C90119C869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89B825-259B-124C-B9B9-F1E46534D7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3108A6-8716-EC40-AEC3-1E97E92F7CC7}"/>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FA38A909-6F8C-204F-92DC-31DAB1FF9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EE8C6-6498-4545-8E23-1B9F26174802}"/>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1601251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722B-5B5C-8C48-B474-FF1CEA9B54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375869-DD2A-054F-878D-03E9F12C2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2FED32-8DA2-6A4F-8D5A-7560B049A030}"/>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B979EB80-2A77-1049-BC51-3CF4CE1083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6E584F-72D8-B542-A9F4-EC6E65003D06}"/>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3618666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AD70-5759-2142-96BC-A75D160B9B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10F7D54-8F8B-1247-A934-AA782F1170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96E676-4A16-B846-8D6F-2EB6CB58182C}"/>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7D212B0A-1710-764A-83EE-EE40742E40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A2DA0-C91C-9943-B467-51704DA0A025}"/>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49099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BEFD-844D-D041-816A-E75563A27A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32E4DB9-6E60-5D48-A47E-B7DEE12A7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C01A07-3015-E24F-B184-BC4B595CB099}"/>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E2C6A095-4DB3-1E44-B77B-680F9F47B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DD60C-E0D8-2348-B168-A1868A39BFD1}"/>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839194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DF7E-84F1-584C-988B-133568E732B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4D9FDBC-C90C-2340-9293-DB4C01524F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08A6AD-287F-344B-84D8-6B6FA94139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067B8E-94FF-F24F-B7B8-6569EE84F5E9}"/>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6" name="Footer Placeholder 5">
            <a:extLst>
              <a:ext uri="{FF2B5EF4-FFF2-40B4-BE49-F238E27FC236}">
                <a16:creationId xmlns:a16="http://schemas.microsoft.com/office/drawing/2014/main" id="{6432E679-6006-EA4E-85EE-A728DA6BA2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235BD-F883-314D-922B-D8AB5E87A2B3}"/>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027735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7881-C843-AD4B-86C7-B8A2A236D07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251433C-90DF-5A43-9E55-A0154A8C2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9B0D58-0B77-1341-9E02-413DA23192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E55E46B-F33A-A645-AC41-0F886465D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D55848-D13F-A942-BEE5-29ABF5ACA1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E365E01-C0B1-FB45-9256-5DDFF85ECCE0}"/>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8" name="Footer Placeholder 7">
            <a:extLst>
              <a:ext uri="{FF2B5EF4-FFF2-40B4-BE49-F238E27FC236}">
                <a16:creationId xmlns:a16="http://schemas.microsoft.com/office/drawing/2014/main" id="{E33ECF71-9853-0644-8327-B18E5FAA21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E7302-7183-3440-A973-86A75C8E16BE}"/>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213477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E2B2-7EB9-634B-9E5C-D4FB073F7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C39599-5669-0B46-BAD0-4CD9067A1B0D}"/>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4" name="Footer Placeholder 3">
            <a:extLst>
              <a:ext uri="{FF2B5EF4-FFF2-40B4-BE49-F238E27FC236}">
                <a16:creationId xmlns:a16="http://schemas.microsoft.com/office/drawing/2014/main" id="{D6647848-57B0-B841-88D3-8C1E5C276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054C79-C784-8A41-8B33-13E7778A33DC}"/>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66641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4EDF-ED55-474F-AF47-3E4FE41C6B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8B1D0BF-5FC7-7F46-B4D6-CAF56AD131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E5B4F48-C354-694D-95AD-16026D3970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9BB063E-BFD2-C547-BD8D-7C5690852D19}"/>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6" name="Footer Placeholder 5">
            <a:extLst>
              <a:ext uri="{FF2B5EF4-FFF2-40B4-BE49-F238E27FC236}">
                <a16:creationId xmlns:a16="http://schemas.microsoft.com/office/drawing/2014/main" id="{7BC73D33-EBE6-BA4F-9BEE-BCCA67FC3F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F1950-12C9-3942-8A28-D1C9BBEE914F}"/>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55053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36B9F-1A9D-1B47-865C-4B822C580C3A}"/>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3" name="Footer Placeholder 2">
            <a:extLst>
              <a:ext uri="{FF2B5EF4-FFF2-40B4-BE49-F238E27FC236}">
                <a16:creationId xmlns:a16="http://schemas.microsoft.com/office/drawing/2014/main" id="{54B1F678-D983-5B46-93C2-3AE4DD0F45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603B2B-A894-0A44-8350-5A8256CACA80}"/>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99458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1EE7-5D32-E24A-AF13-4365604DCE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E5FB4E0-D58C-FE42-A34A-B4C7A3861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0F74E46-9B28-0D4F-8E39-98BC7C1E0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92F1DD-0C04-C442-96C6-9FE9B5902528}"/>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6" name="Footer Placeholder 5">
            <a:extLst>
              <a:ext uri="{FF2B5EF4-FFF2-40B4-BE49-F238E27FC236}">
                <a16:creationId xmlns:a16="http://schemas.microsoft.com/office/drawing/2014/main" id="{0BC7BDF2-37EE-354C-8814-D3FC097B2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1D021-0B38-1043-A3B1-ADC3A185E1D6}"/>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655715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E7E5-9D98-4D4B-A4D2-0929AEF1AF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3161B2F-DACC-934D-8079-B48938737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647936-95E0-D240-9211-5A0C15A8B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4E9981-8E28-FD40-B958-1A9AA7D056D0}"/>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6" name="Footer Placeholder 5">
            <a:extLst>
              <a:ext uri="{FF2B5EF4-FFF2-40B4-BE49-F238E27FC236}">
                <a16:creationId xmlns:a16="http://schemas.microsoft.com/office/drawing/2014/main" id="{A7D1F8B4-BCB0-FB46-BC0E-8992B93A16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29D011-7FA6-F24A-B9C3-48ED01DA2F87}"/>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2037026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C411-C193-F943-AFA0-F9F5A773975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77033F7-0F00-F84E-958A-4421DCFDB2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14E73B-C56C-2342-A37D-69EB64472BAA}"/>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3043DB17-7292-B14A-BC85-D4059F1A7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510A9-8C4F-4D47-B833-53329DE4DD5B}"/>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557314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B8EE5-023F-EA46-854D-C086AC8B3B3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D5F72F-3A78-D84A-AB78-53C5BD4061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3458A3-66B6-354F-837F-8B5AA8C5478C}"/>
              </a:ext>
            </a:extLst>
          </p:cNvPr>
          <p:cNvSpPr>
            <a:spLocks noGrp="1"/>
          </p:cNvSpPr>
          <p:nvPr>
            <p:ph type="dt" sz="half" idx="10"/>
          </p:nvPr>
        </p:nvSpPr>
        <p:spPr/>
        <p:txBody>
          <a:body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806FC954-5F16-5340-BE24-974711FDD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C69D8-5665-5648-BF50-FBF5C1A59C25}"/>
              </a:ext>
            </a:extLst>
          </p:cNvPr>
          <p:cNvSpPr>
            <a:spLocks noGrp="1"/>
          </p:cNvSpPr>
          <p:nvPr>
            <p:ph type="sldNum" sz="quarter" idx="12"/>
          </p:nvPr>
        </p:nvSpPr>
        <p:spPr/>
        <p:txBody>
          <a:bodyPr/>
          <a:lstStyle/>
          <a:p>
            <a:fld id="{839BA467-65C8-4D4B-8FA6-9B98F4D501D4}" type="slidenum">
              <a:rPr lang="en-GB" smtClean="0"/>
              <a:t>‹#›</a:t>
            </a:fld>
            <a:endParaRPr lang="en-GB"/>
          </a:p>
        </p:txBody>
      </p:sp>
    </p:spTree>
    <p:extLst>
      <p:ext uri="{BB962C8B-B14F-4D97-AF65-F5344CB8AC3E}">
        <p14:creationId xmlns:p14="http://schemas.microsoft.com/office/powerpoint/2010/main" val="117419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0D46-8CA7-5744-9FF0-292B25CE38A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0C020A6-BB1C-2B4F-88FD-EB4D91F37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371020-1744-E54F-AAEB-D7D6F2897F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7F85E-5FD1-4A4C-8E02-9D43DCE77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9C56EB-9295-C64F-A4B5-8241E30C5B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5E95EF-180F-A24B-AF91-A37681AF23A0}"/>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8" name="Footer Placeholder 7">
            <a:extLst>
              <a:ext uri="{FF2B5EF4-FFF2-40B4-BE49-F238E27FC236}">
                <a16:creationId xmlns:a16="http://schemas.microsoft.com/office/drawing/2014/main" id="{6BD5AE2A-AD2C-444E-BB5F-101153BC2B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044DC-AF88-0F42-A676-1950B94B5559}"/>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17698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FDE6-CDFA-1E40-8391-040FD5D8384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189265-DD40-1C4D-95CC-B8DE666B9728}"/>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4" name="Footer Placeholder 3">
            <a:extLst>
              <a:ext uri="{FF2B5EF4-FFF2-40B4-BE49-F238E27FC236}">
                <a16:creationId xmlns:a16="http://schemas.microsoft.com/office/drawing/2014/main" id="{F031EFB1-2356-8A4A-BB75-DF3E1D53E8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8A6C29-3D35-9244-8868-0B2F070C1CF6}"/>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134034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EA109-8733-9E48-8EB2-22A1D86FC488}"/>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3" name="Footer Placeholder 2">
            <a:extLst>
              <a:ext uri="{FF2B5EF4-FFF2-40B4-BE49-F238E27FC236}">
                <a16:creationId xmlns:a16="http://schemas.microsoft.com/office/drawing/2014/main" id="{D57D2318-B647-1840-8308-04CE01F925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0D4C41-D890-E94D-8427-53D3AB4B163A}"/>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92993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C8E6-6F69-144D-80BD-3F8CADD83F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F688F77-A2B6-F543-9471-21862BC57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842D7FE-69E3-564A-ADC5-A6329634F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366084-E598-7A42-B8CA-F88C925F1290}"/>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6" name="Footer Placeholder 5">
            <a:extLst>
              <a:ext uri="{FF2B5EF4-FFF2-40B4-BE49-F238E27FC236}">
                <a16:creationId xmlns:a16="http://schemas.microsoft.com/office/drawing/2014/main" id="{440C60BD-AAA2-3A4C-9A89-968AA97975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B17BF-4199-054B-B034-BA3DCE375AE7}"/>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286115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7306-7936-F34A-A8DF-1963B49A47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42CB2B-ADF2-4B40-9BAD-B7D7CB1B5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9BC075-A4EE-6D48-B271-29A862854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51FB2-5697-D24C-B10E-EEEDF84F19D9}"/>
              </a:ext>
            </a:extLst>
          </p:cNvPr>
          <p:cNvSpPr>
            <a:spLocks noGrp="1"/>
          </p:cNvSpPr>
          <p:nvPr>
            <p:ph type="dt" sz="half" idx="10"/>
          </p:nvPr>
        </p:nvSpPr>
        <p:spPr/>
        <p:txBody>
          <a:bodyPr/>
          <a:lstStyle/>
          <a:p>
            <a:fld id="{F5BF8DE2-55F2-FA4D-8F90-8266BB137C5F}" type="datetimeFigureOut">
              <a:rPr lang="en-GB" smtClean="0"/>
              <a:t>10/11/2021</a:t>
            </a:fld>
            <a:endParaRPr lang="en-GB"/>
          </a:p>
        </p:txBody>
      </p:sp>
      <p:sp>
        <p:nvSpPr>
          <p:cNvPr id="6" name="Footer Placeholder 5">
            <a:extLst>
              <a:ext uri="{FF2B5EF4-FFF2-40B4-BE49-F238E27FC236}">
                <a16:creationId xmlns:a16="http://schemas.microsoft.com/office/drawing/2014/main" id="{3E3B0B11-E391-274D-96C9-458363EA4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09603-9B6F-1947-86CE-C705F87AA331}"/>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03811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22813-3A9A-5546-9AD9-7FD71B3F2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85B89A9-94CC-C04A-A141-4CC193493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56D5B5-E832-1240-8479-45A85A99F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D2AB4B5C-F202-684C-977E-623226F71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FA7694-7FC0-2541-9121-D2F1F056B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B526A-59CB-C545-B9B5-AC2453D7E145}" type="slidenum">
              <a:rPr lang="en-GB" smtClean="0"/>
              <a:t>‹#›</a:t>
            </a:fld>
            <a:endParaRPr lang="en-GB"/>
          </a:p>
        </p:txBody>
      </p:sp>
    </p:spTree>
    <p:extLst>
      <p:ext uri="{BB962C8B-B14F-4D97-AF65-F5344CB8AC3E}">
        <p14:creationId xmlns:p14="http://schemas.microsoft.com/office/powerpoint/2010/main" val="2136642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F326-F7D8-A345-BB29-C94B96AC8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97C65C5-A537-E24B-A465-429644EC9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4169CF-15D5-DF45-9214-01A85B623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6A246ADB-101F-B44E-BC4E-6BBC46139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A71DF1-9254-BB4A-947C-0A0AF5725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BA467-65C8-4D4B-8FA6-9B98F4D501D4}" type="slidenum">
              <a:rPr lang="en-GB" smtClean="0"/>
              <a:t>‹#›</a:t>
            </a:fld>
            <a:endParaRPr lang="en-GB"/>
          </a:p>
        </p:txBody>
      </p:sp>
    </p:spTree>
    <p:extLst>
      <p:ext uri="{BB962C8B-B14F-4D97-AF65-F5344CB8AC3E}">
        <p14:creationId xmlns:p14="http://schemas.microsoft.com/office/powerpoint/2010/main" val="5200783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22813-3A9A-5546-9AD9-7FD71B3F2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85B89A9-94CC-C04A-A141-4CC193493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56D5B5-E832-1240-8479-45A85A99F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F8DE2-55F2-FA4D-8F90-8266BB137C5F}" type="datetimeFigureOut">
              <a:rPr lang="en-GB" smtClean="0"/>
              <a:t>10/11/2021</a:t>
            </a:fld>
            <a:endParaRPr lang="en-GB"/>
          </a:p>
        </p:txBody>
      </p:sp>
      <p:sp>
        <p:nvSpPr>
          <p:cNvPr id="5" name="Footer Placeholder 4">
            <a:extLst>
              <a:ext uri="{FF2B5EF4-FFF2-40B4-BE49-F238E27FC236}">
                <a16:creationId xmlns:a16="http://schemas.microsoft.com/office/drawing/2014/main" id="{D2AB4B5C-F202-684C-977E-623226F71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FA7694-7FC0-2541-9121-D2F1F056B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B526A-59CB-C545-B9B5-AC2453D7E145}" type="slidenum">
              <a:rPr lang="en-GB" smtClean="0"/>
              <a:t>‹#›</a:t>
            </a:fld>
            <a:endParaRPr lang="en-GB"/>
          </a:p>
        </p:txBody>
      </p:sp>
    </p:spTree>
    <p:extLst>
      <p:ext uri="{BB962C8B-B14F-4D97-AF65-F5344CB8AC3E}">
        <p14:creationId xmlns:p14="http://schemas.microsoft.com/office/powerpoint/2010/main" val="3265950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F326-F7D8-A345-BB29-C94B96AC8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97C65C5-A537-E24B-A465-429644EC9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4169CF-15D5-DF45-9214-01A85B623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15DF4-EBD5-9B44-AFC5-7EE0F953AA9B}" type="datetimeFigureOut">
              <a:rPr lang="en-GB" smtClean="0"/>
              <a:t>10/11/2021</a:t>
            </a:fld>
            <a:endParaRPr lang="en-GB"/>
          </a:p>
        </p:txBody>
      </p:sp>
      <p:sp>
        <p:nvSpPr>
          <p:cNvPr id="5" name="Footer Placeholder 4">
            <a:extLst>
              <a:ext uri="{FF2B5EF4-FFF2-40B4-BE49-F238E27FC236}">
                <a16:creationId xmlns:a16="http://schemas.microsoft.com/office/drawing/2014/main" id="{6A246ADB-101F-B44E-BC4E-6BBC46139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A71DF1-9254-BB4A-947C-0A0AF5725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BA467-65C8-4D4B-8FA6-9B98F4D501D4}" type="slidenum">
              <a:rPr lang="en-GB" smtClean="0"/>
              <a:t>‹#›</a:t>
            </a:fld>
            <a:endParaRPr lang="en-GB"/>
          </a:p>
        </p:txBody>
      </p:sp>
    </p:spTree>
    <p:extLst>
      <p:ext uri="{BB962C8B-B14F-4D97-AF65-F5344CB8AC3E}">
        <p14:creationId xmlns:p14="http://schemas.microsoft.com/office/powerpoint/2010/main" val="1592918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ideo" Target="https://www.youtube.com/embed/Jj47n0C3G5g?feature=oembed" TargetMode="External"/><Relationship Id="rId5" Type="http://schemas.openxmlformats.org/officeDocument/2006/relationships/image" Target="../media/image10.jpeg"/><Relationship Id="rId4" Type="http://schemas.openxmlformats.org/officeDocument/2006/relationships/hyperlink" Target="https://www.youtube.com/watch?v=Jj47n0C3G5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https://www.thetimes.co.uk/imageserver/image/%2Fmethode%2Ftimes%2Fprodmigration%2Fweb%2Fbin%2Fc2195f49-ccff-314d-8dd9-a6921d534735.jpg?crop=1500%2C1000%2C0%2C0&amp;resize=1180"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lrb.co.uk/the-paper/v15/n20/edward-said/the-morning-after" TargetMode="Externa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sm-ctaSbw0" TargetMode="External"/><Relationship Id="rId2" Type="http://schemas.openxmlformats.org/officeDocument/2006/relationships/slideLayout" Target="../slideLayouts/slideLayout24.xml"/><Relationship Id="rId1" Type="http://schemas.openxmlformats.org/officeDocument/2006/relationships/video" Target="https://www.youtube.com/embed/ism-ctaSbw0?feature=oembed"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1" name="Rectangle 13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8500B7-E967-A54C-8ADA-C354D333BB1F}"/>
              </a:ext>
            </a:extLst>
          </p:cNvPr>
          <p:cNvSpPr>
            <a:spLocks noGrp="1"/>
          </p:cNvSpPr>
          <p:nvPr>
            <p:ph type="ctrTitle"/>
          </p:nvPr>
        </p:nvSpPr>
        <p:spPr>
          <a:xfrm>
            <a:off x="638882" y="586705"/>
            <a:ext cx="2947281" cy="3573516"/>
          </a:xfrm>
        </p:spPr>
        <p:txBody>
          <a:bodyPr>
            <a:normAutofit/>
          </a:bodyPr>
          <a:lstStyle/>
          <a:p>
            <a:pPr algn="l"/>
            <a:r>
              <a:rPr lang="en-GB" sz="4400" b="1" dirty="0">
                <a:cs typeface="Calibri" panose="020F0502020204030204" pitchFamily="34" charset="0"/>
              </a:rPr>
              <a:t>How successful were the Oslo Accords?</a:t>
            </a:r>
          </a:p>
        </p:txBody>
      </p:sp>
      <p:sp>
        <p:nvSpPr>
          <p:cNvPr id="205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3CD28221-1E23-5647-84F6-4619066C90B8}"/>
              </a:ext>
            </a:extLst>
          </p:cNvPr>
          <p:cNvSpPr>
            <a:spLocks noChangeArrowheads="1"/>
          </p:cNvSpPr>
          <p:nvPr/>
        </p:nvSpPr>
        <p:spPr bwMode="auto">
          <a:xfrm>
            <a:off x="0" y="2078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E4B5853F-3712-3441-AF42-40B9090990B4}"/>
              </a:ext>
            </a:extLst>
          </p:cNvPr>
          <p:cNvSpPr>
            <a:spLocks noChangeArrowheads="1"/>
          </p:cNvSpPr>
          <p:nvPr/>
        </p:nvSpPr>
        <p:spPr bwMode="auto">
          <a:xfrm>
            <a:off x="5947344" y="20292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The Oslo Accords 25 years on | Middle East Institute">
            <a:extLst>
              <a:ext uri="{FF2B5EF4-FFF2-40B4-BE49-F238E27FC236}">
                <a16:creationId xmlns:a16="http://schemas.microsoft.com/office/drawing/2014/main" id="{A739D2AA-C180-584A-AEEF-075C2EE143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4855" y="1213921"/>
            <a:ext cx="7798925" cy="443015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79A8FAE9-06C5-1240-8C28-F1B4F9046753}"/>
              </a:ext>
            </a:extLst>
          </p:cNvPr>
          <p:cNvSpPr txBox="1">
            <a:spLocks/>
          </p:cNvSpPr>
          <p:nvPr/>
        </p:nvSpPr>
        <p:spPr>
          <a:xfrm>
            <a:off x="638882" y="4676601"/>
            <a:ext cx="2947281" cy="63449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b="1" dirty="0">
                <a:cs typeface="Calibri" panose="020F0502020204030204" pitchFamily="34" charset="0"/>
              </a:rPr>
              <a:t>Lesson 12</a:t>
            </a:r>
          </a:p>
        </p:txBody>
      </p:sp>
    </p:spTree>
    <p:extLst>
      <p:ext uri="{BB962C8B-B14F-4D97-AF65-F5344CB8AC3E}">
        <p14:creationId xmlns:p14="http://schemas.microsoft.com/office/powerpoint/2010/main" val="292813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5BB4EC-A544-AF45-A4DE-F9B66A27E733}"/>
              </a:ext>
            </a:extLst>
          </p:cNvPr>
          <p:cNvSpPr>
            <a:spLocks noGrp="1"/>
          </p:cNvSpPr>
          <p:nvPr>
            <p:ph type="title"/>
          </p:nvPr>
        </p:nvSpPr>
        <p:spPr>
          <a:xfrm>
            <a:off x="602436" y="2195975"/>
            <a:ext cx="3600860" cy="2559739"/>
          </a:xfrm>
          <a:custGeom>
            <a:avLst/>
            <a:gdLst>
              <a:gd name="connsiteX0" fmla="*/ 0 w 3600860"/>
              <a:gd name="connsiteY0" fmla="*/ 0 h 2559739"/>
              <a:gd name="connsiteX1" fmla="*/ 406383 w 3600860"/>
              <a:gd name="connsiteY1" fmla="*/ 0 h 2559739"/>
              <a:gd name="connsiteX2" fmla="*/ 992809 w 3600860"/>
              <a:gd name="connsiteY2" fmla="*/ 0 h 2559739"/>
              <a:gd name="connsiteX3" fmla="*/ 1543226 w 3600860"/>
              <a:gd name="connsiteY3" fmla="*/ 0 h 2559739"/>
              <a:gd name="connsiteX4" fmla="*/ 1949608 w 3600860"/>
              <a:gd name="connsiteY4" fmla="*/ 0 h 2559739"/>
              <a:gd name="connsiteX5" fmla="*/ 2428008 w 3600860"/>
              <a:gd name="connsiteY5" fmla="*/ 0 h 2559739"/>
              <a:gd name="connsiteX6" fmla="*/ 3014434 w 3600860"/>
              <a:gd name="connsiteY6" fmla="*/ 0 h 2559739"/>
              <a:gd name="connsiteX7" fmla="*/ 3600860 w 3600860"/>
              <a:gd name="connsiteY7" fmla="*/ 0 h 2559739"/>
              <a:gd name="connsiteX8" fmla="*/ 3600860 w 3600860"/>
              <a:gd name="connsiteY8" fmla="*/ 537545 h 2559739"/>
              <a:gd name="connsiteX9" fmla="*/ 3600860 w 3600860"/>
              <a:gd name="connsiteY9" fmla="*/ 972701 h 2559739"/>
              <a:gd name="connsiteX10" fmla="*/ 3600860 w 3600860"/>
              <a:gd name="connsiteY10" fmla="*/ 1433454 h 2559739"/>
              <a:gd name="connsiteX11" fmla="*/ 3600860 w 3600860"/>
              <a:gd name="connsiteY11" fmla="*/ 1970999 h 2559739"/>
              <a:gd name="connsiteX12" fmla="*/ 3600860 w 3600860"/>
              <a:gd name="connsiteY12" fmla="*/ 2559739 h 2559739"/>
              <a:gd name="connsiteX13" fmla="*/ 3194477 w 3600860"/>
              <a:gd name="connsiteY13" fmla="*/ 2559739 h 2559739"/>
              <a:gd name="connsiteX14" fmla="*/ 2788094 w 3600860"/>
              <a:gd name="connsiteY14" fmla="*/ 2559739 h 2559739"/>
              <a:gd name="connsiteX15" fmla="*/ 2237677 w 3600860"/>
              <a:gd name="connsiteY15" fmla="*/ 2559739 h 2559739"/>
              <a:gd name="connsiteX16" fmla="*/ 1831295 w 3600860"/>
              <a:gd name="connsiteY16" fmla="*/ 2559739 h 2559739"/>
              <a:gd name="connsiteX17" fmla="*/ 1316886 w 3600860"/>
              <a:gd name="connsiteY17" fmla="*/ 2559739 h 2559739"/>
              <a:gd name="connsiteX18" fmla="*/ 874495 w 3600860"/>
              <a:gd name="connsiteY18" fmla="*/ 2559739 h 2559739"/>
              <a:gd name="connsiteX19" fmla="*/ 0 w 3600860"/>
              <a:gd name="connsiteY19" fmla="*/ 2559739 h 2559739"/>
              <a:gd name="connsiteX20" fmla="*/ 0 w 3600860"/>
              <a:gd name="connsiteY20" fmla="*/ 2047791 h 2559739"/>
              <a:gd name="connsiteX21" fmla="*/ 0 w 3600860"/>
              <a:gd name="connsiteY21" fmla="*/ 1484649 h 2559739"/>
              <a:gd name="connsiteX22" fmla="*/ 0 w 3600860"/>
              <a:gd name="connsiteY22" fmla="*/ 998298 h 2559739"/>
              <a:gd name="connsiteX23" fmla="*/ 0 w 3600860"/>
              <a:gd name="connsiteY23" fmla="*/ 511948 h 2559739"/>
              <a:gd name="connsiteX24" fmla="*/ 0 w 3600860"/>
              <a:gd name="connsiteY24" fmla="*/ 0 h 255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00860" h="2559739" fill="none" extrusionOk="0">
                <a:moveTo>
                  <a:pt x="0" y="0"/>
                </a:moveTo>
                <a:cubicBezTo>
                  <a:pt x="158784" y="-45102"/>
                  <a:pt x="233966" y="19948"/>
                  <a:pt x="406383" y="0"/>
                </a:cubicBezTo>
                <a:cubicBezTo>
                  <a:pt x="578800" y="-19948"/>
                  <a:pt x="718287" y="1677"/>
                  <a:pt x="992809" y="0"/>
                </a:cubicBezTo>
                <a:cubicBezTo>
                  <a:pt x="1267331" y="-1677"/>
                  <a:pt x="1399130" y="48093"/>
                  <a:pt x="1543226" y="0"/>
                </a:cubicBezTo>
                <a:cubicBezTo>
                  <a:pt x="1687322" y="-48093"/>
                  <a:pt x="1777947" y="12649"/>
                  <a:pt x="1949608" y="0"/>
                </a:cubicBezTo>
                <a:cubicBezTo>
                  <a:pt x="2121269" y="-12649"/>
                  <a:pt x="2329105" y="56662"/>
                  <a:pt x="2428008" y="0"/>
                </a:cubicBezTo>
                <a:cubicBezTo>
                  <a:pt x="2526911" y="-56662"/>
                  <a:pt x="2732040" y="38542"/>
                  <a:pt x="3014434" y="0"/>
                </a:cubicBezTo>
                <a:cubicBezTo>
                  <a:pt x="3296828" y="-38542"/>
                  <a:pt x="3406075" y="40835"/>
                  <a:pt x="3600860" y="0"/>
                </a:cubicBezTo>
                <a:cubicBezTo>
                  <a:pt x="3654876" y="179464"/>
                  <a:pt x="3598136" y="417106"/>
                  <a:pt x="3600860" y="537545"/>
                </a:cubicBezTo>
                <a:cubicBezTo>
                  <a:pt x="3603584" y="657984"/>
                  <a:pt x="3568332" y="809222"/>
                  <a:pt x="3600860" y="972701"/>
                </a:cubicBezTo>
                <a:cubicBezTo>
                  <a:pt x="3633388" y="1136180"/>
                  <a:pt x="3596791" y="1273219"/>
                  <a:pt x="3600860" y="1433454"/>
                </a:cubicBezTo>
                <a:cubicBezTo>
                  <a:pt x="3604929" y="1593689"/>
                  <a:pt x="3573670" y="1800009"/>
                  <a:pt x="3600860" y="1970999"/>
                </a:cubicBezTo>
                <a:cubicBezTo>
                  <a:pt x="3628050" y="2141989"/>
                  <a:pt x="3575255" y="2364694"/>
                  <a:pt x="3600860" y="2559739"/>
                </a:cubicBezTo>
                <a:cubicBezTo>
                  <a:pt x="3510973" y="2589389"/>
                  <a:pt x="3364194" y="2516947"/>
                  <a:pt x="3194477" y="2559739"/>
                </a:cubicBezTo>
                <a:cubicBezTo>
                  <a:pt x="3024760" y="2602531"/>
                  <a:pt x="2913566" y="2526753"/>
                  <a:pt x="2788094" y="2559739"/>
                </a:cubicBezTo>
                <a:cubicBezTo>
                  <a:pt x="2662622" y="2592725"/>
                  <a:pt x="2488361" y="2546824"/>
                  <a:pt x="2237677" y="2559739"/>
                </a:cubicBezTo>
                <a:cubicBezTo>
                  <a:pt x="1986993" y="2572654"/>
                  <a:pt x="2007999" y="2531772"/>
                  <a:pt x="1831295" y="2559739"/>
                </a:cubicBezTo>
                <a:cubicBezTo>
                  <a:pt x="1654591" y="2587706"/>
                  <a:pt x="1571545" y="2536190"/>
                  <a:pt x="1316886" y="2559739"/>
                </a:cubicBezTo>
                <a:cubicBezTo>
                  <a:pt x="1062227" y="2583288"/>
                  <a:pt x="1093155" y="2519238"/>
                  <a:pt x="874495" y="2559739"/>
                </a:cubicBezTo>
                <a:cubicBezTo>
                  <a:pt x="655835" y="2600240"/>
                  <a:pt x="436483" y="2519797"/>
                  <a:pt x="0" y="2559739"/>
                </a:cubicBezTo>
                <a:cubicBezTo>
                  <a:pt x="-24244" y="2336786"/>
                  <a:pt x="23110" y="2193670"/>
                  <a:pt x="0" y="2047791"/>
                </a:cubicBezTo>
                <a:cubicBezTo>
                  <a:pt x="-23110" y="1901912"/>
                  <a:pt x="21973" y="1752485"/>
                  <a:pt x="0" y="1484649"/>
                </a:cubicBezTo>
                <a:cubicBezTo>
                  <a:pt x="-21973" y="1216813"/>
                  <a:pt x="1091" y="1185605"/>
                  <a:pt x="0" y="998298"/>
                </a:cubicBezTo>
                <a:cubicBezTo>
                  <a:pt x="-1091" y="810991"/>
                  <a:pt x="54735" y="670867"/>
                  <a:pt x="0" y="511948"/>
                </a:cubicBezTo>
                <a:cubicBezTo>
                  <a:pt x="-54735" y="353029"/>
                  <a:pt x="3679" y="195444"/>
                  <a:pt x="0" y="0"/>
                </a:cubicBezTo>
                <a:close/>
              </a:path>
              <a:path w="3600860" h="2559739" stroke="0" extrusionOk="0">
                <a:moveTo>
                  <a:pt x="0" y="0"/>
                </a:moveTo>
                <a:cubicBezTo>
                  <a:pt x="216272" y="-18301"/>
                  <a:pt x="242416" y="42275"/>
                  <a:pt x="478400" y="0"/>
                </a:cubicBezTo>
                <a:cubicBezTo>
                  <a:pt x="714384" y="-42275"/>
                  <a:pt x="765096" y="3961"/>
                  <a:pt x="884783" y="0"/>
                </a:cubicBezTo>
                <a:cubicBezTo>
                  <a:pt x="1004470" y="-3961"/>
                  <a:pt x="1312836" y="46479"/>
                  <a:pt x="1471209" y="0"/>
                </a:cubicBezTo>
                <a:cubicBezTo>
                  <a:pt x="1629582" y="-46479"/>
                  <a:pt x="1755847" y="11947"/>
                  <a:pt x="1949608" y="0"/>
                </a:cubicBezTo>
                <a:cubicBezTo>
                  <a:pt x="2143369" y="-11947"/>
                  <a:pt x="2270892" y="34081"/>
                  <a:pt x="2428008" y="0"/>
                </a:cubicBezTo>
                <a:cubicBezTo>
                  <a:pt x="2585124" y="-34081"/>
                  <a:pt x="2757222" y="46228"/>
                  <a:pt x="3014434" y="0"/>
                </a:cubicBezTo>
                <a:cubicBezTo>
                  <a:pt x="3271646" y="-46228"/>
                  <a:pt x="3385158" y="39786"/>
                  <a:pt x="3600860" y="0"/>
                </a:cubicBezTo>
                <a:cubicBezTo>
                  <a:pt x="3625221" y="116387"/>
                  <a:pt x="3579889" y="414881"/>
                  <a:pt x="3600860" y="563143"/>
                </a:cubicBezTo>
                <a:cubicBezTo>
                  <a:pt x="3621831" y="711405"/>
                  <a:pt x="3576321" y="830459"/>
                  <a:pt x="3600860" y="1023896"/>
                </a:cubicBezTo>
                <a:cubicBezTo>
                  <a:pt x="3625399" y="1217333"/>
                  <a:pt x="3580860" y="1332536"/>
                  <a:pt x="3600860" y="1484649"/>
                </a:cubicBezTo>
                <a:cubicBezTo>
                  <a:pt x="3620860" y="1636762"/>
                  <a:pt x="3550426" y="1887924"/>
                  <a:pt x="3600860" y="1996596"/>
                </a:cubicBezTo>
                <a:cubicBezTo>
                  <a:pt x="3651294" y="2105268"/>
                  <a:pt x="3537633" y="2308903"/>
                  <a:pt x="3600860" y="2559739"/>
                </a:cubicBezTo>
                <a:cubicBezTo>
                  <a:pt x="3427332" y="2574089"/>
                  <a:pt x="3387838" y="2529486"/>
                  <a:pt x="3194477" y="2559739"/>
                </a:cubicBezTo>
                <a:cubicBezTo>
                  <a:pt x="3001116" y="2589992"/>
                  <a:pt x="2783759" y="2492905"/>
                  <a:pt x="2608051" y="2559739"/>
                </a:cubicBezTo>
                <a:cubicBezTo>
                  <a:pt x="2432343" y="2626573"/>
                  <a:pt x="2285608" y="2533763"/>
                  <a:pt x="2165660" y="2559739"/>
                </a:cubicBezTo>
                <a:cubicBezTo>
                  <a:pt x="2045712" y="2585715"/>
                  <a:pt x="1904483" y="2540583"/>
                  <a:pt x="1651252" y="2559739"/>
                </a:cubicBezTo>
                <a:cubicBezTo>
                  <a:pt x="1398021" y="2578895"/>
                  <a:pt x="1258446" y="2534496"/>
                  <a:pt x="1064826" y="2559739"/>
                </a:cubicBezTo>
                <a:cubicBezTo>
                  <a:pt x="871206" y="2584982"/>
                  <a:pt x="683064" y="2522949"/>
                  <a:pt x="550417" y="2559739"/>
                </a:cubicBezTo>
                <a:cubicBezTo>
                  <a:pt x="417770" y="2596529"/>
                  <a:pt x="138291" y="2545158"/>
                  <a:pt x="0" y="2559739"/>
                </a:cubicBezTo>
                <a:cubicBezTo>
                  <a:pt x="-4270" y="2334645"/>
                  <a:pt x="11214" y="2230400"/>
                  <a:pt x="0" y="2098986"/>
                </a:cubicBezTo>
                <a:cubicBezTo>
                  <a:pt x="-11214" y="1967572"/>
                  <a:pt x="29840" y="1781632"/>
                  <a:pt x="0" y="1612636"/>
                </a:cubicBezTo>
                <a:cubicBezTo>
                  <a:pt x="-29840" y="1443640"/>
                  <a:pt x="32712" y="1209998"/>
                  <a:pt x="0" y="1049493"/>
                </a:cubicBezTo>
                <a:cubicBezTo>
                  <a:pt x="-32712" y="888988"/>
                  <a:pt x="58818" y="773911"/>
                  <a:pt x="0" y="537545"/>
                </a:cubicBezTo>
                <a:cubicBezTo>
                  <a:pt x="-58818" y="301179"/>
                  <a:pt x="58178" y="221266"/>
                  <a:pt x="0" y="0"/>
                </a:cubicBezTo>
                <a:close/>
              </a:path>
            </a:pathLst>
          </a:custGeom>
          <a:ln w="38100">
            <a:solidFill>
              <a:schemeClr val="accent5"/>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pPr algn="ctr"/>
            <a:r>
              <a:rPr lang="en-GB" sz="4800" b="1" dirty="0">
                <a:solidFill>
                  <a:schemeClr val="accent5"/>
                </a:solidFill>
              </a:rPr>
              <a:t>12b. Letters of ‘mutual recognition’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62027857-B687-D447-8257-5920BCD65E5D}"/>
              </a:ext>
            </a:extLst>
          </p:cNvPr>
          <p:cNvSpPr>
            <a:spLocks noGrp="1"/>
          </p:cNvSpPr>
          <p:nvPr>
            <p:ph idx="1"/>
          </p:nvPr>
        </p:nvSpPr>
        <p:spPr>
          <a:xfrm>
            <a:off x="5137694" y="369838"/>
            <a:ext cx="5521681" cy="3910617"/>
          </a:xfrm>
          <a:ln>
            <a:solidFill>
              <a:schemeClr val="tx1"/>
            </a:solidFill>
          </a:ln>
        </p:spPr>
        <p:txBody>
          <a:bodyPr vert="horz" lIns="91440" tIns="45720" rIns="91440" bIns="45720" rtlCol="0">
            <a:normAutofit/>
          </a:bodyPr>
          <a:lstStyle/>
          <a:p>
            <a:pPr marL="0" indent="0">
              <a:buNone/>
            </a:pPr>
            <a:r>
              <a:rPr lang="en-US" sz="1600" u="sng" dirty="0">
                <a:solidFill>
                  <a:schemeClr val="accent5"/>
                </a:solidFill>
              </a:rPr>
              <a:t>Letter A</a:t>
            </a:r>
            <a:endParaRPr lang="en-US" sz="1600" dirty="0">
              <a:solidFill>
                <a:schemeClr val="accent5"/>
              </a:solidFill>
            </a:endParaRPr>
          </a:p>
          <a:p>
            <a:pPr marL="0" indent="0">
              <a:buNone/>
            </a:pPr>
            <a:r>
              <a:rPr lang="en-US" sz="1600" dirty="0"/>
              <a:t>September 9, 1993</a:t>
            </a:r>
          </a:p>
          <a:p>
            <a:pPr marL="0" indent="0">
              <a:buNone/>
            </a:pPr>
            <a:r>
              <a:rPr lang="en-US" sz="1600" dirty="0">
                <a:latin typeface="Baskerville" panose="02020502070401020303" pitchFamily="18" charset="0"/>
                <a:ea typeface="Baskerville" panose="02020502070401020303" pitchFamily="18" charset="0"/>
              </a:rPr>
              <a:t>Mr. Prime Minister (Yitzhak Rabin),</a:t>
            </a:r>
          </a:p>
          <a:p>
            <a:pPr marL="0" indent="0">
              <a:buNone/>
            </a:pPr>
            <a:r>
              <a:rPr lang="en-US" sz="1600" dirty="0">
                <a:latin typeface="Baskerville" panose="02020502070401020303" pitchFamily="18" charset="0"/>
                <a:ea typeface="Baskerville" panose="02020502070401020303" pitchFamily="18" charset="0"/>
              </a:rPr>
              <a:t>The signing of the Declaration of Principles marks a new era...    I would like to confirm the following PLO commitments: The PLO recognizes the right of the State of Israel to exist in peace and security… The PLO commits itself...to a peaceful    resolution of the conflict between the two sides… the PLO renounces the use of terrorism and other acts of violence…</a:t>
            </a:r>
          </a:p>
          <a:p>
            <a:pPr marL="0" indent="0">
              <a:buNone/>
            </a:pPr>
            <a:r>
              <a:rPr lang="en-US" sz="1600" dirty="0">
                <a:latin typeface="Baskerville" panose="02020502070401020303" pitchFamily="18" charset="0"/>
                <a:ea typeface="Baskerville" panose="02020502070401020303" pitchFamily="18" charset="0"/>
              </a:rPr>
              <a:t>Sincerely,</a:t>
            </a:r>
          </a:p>
          <a:p>
            <a:pPr marL="0" indent="0">
              <a:buNone/>
            </a:pPr>
            <a:r>
              <a:rPr lang="en-US" sz="1600" dirty="0">
                <a:latin typeface="Baskerville" panose="02020502070401020303" pitchFamily="18" charset="0"/>
                <a:ea typeface="Baskerville" panose="02020502070401020303" pitchFamily="18" charset="0"/>
              </a:rPr>
              <a:t>Yasser Arafat (Chairman of The Palestine Liberation Organization)</a:t>
            </a:r>
          </a:p>
        </p:txBody>
      </p:sp>
      <p:sp>
        <p:nvSpPr>
          <p:cNvPr id="7" name="Content Placeholder 2">
            <a:extLst>
              <a:ext uri="{FF2B5EF4-FFF2-40B4-BE49-F238E27FC236}">
                <a16:creationId xmlns:a16="http://schemas.microsoft.com/office/drawing/2014/main" id="{68D64FA3-CFB5-9D4E-B11B-EB5153E5E9C7}"/>
              </a:ext>
            </a:extLst>
          </p:cNvPr>
          <p:cNvSpPr txBox="1">
            <a:spLocks/>
          </p:cNvSpPr>
          <p:nvPr/>
        </p:nvSpPr>
        <p:spPr>
          <a:xfrm>
            <a:off x="6869757" y="3837780"/>
            <a:ext cx="5048141" cy="2872662"/>
          </a:xfrm>
          <a:prstGeom prst="rect">
            <a:avLst/>
          </a:prstGeom>
          <a:solidFill>
            <a:schemeClr val="bg1"/>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chemeClr val="accent5"/>
                </a:solidFill>
                <a:effectLst/>
                <a:uLnTx/>
                <a:uFillTx/>
                <a:latin typeface="Calibri" panose="020F0502020204030204"/>
                <a:ea typeface="+mn-ea"/>
                <a:cs typeface="+mn-cs"/>
              </a:rPr>
              <a:t>Letter 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September 9, 1993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Mr. Chairman (Yasser Arafat),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In response to your letter of September 9, 1993, I wish to confirm to you that, in light of the PLO commitments included in your letter, the Government of Israel has decided to recognize the PLO as the representative           of the Palestinian people and commence                negotiations with the PLO within the Middle East peace process…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Yitzhak Rabin (Prime Minister of Israel)</a:t>
            </a:r>
          </a:p>
        </p:txBody>
      </p:sp>
      <p:pic>
        <p:nvPicPr>
          <p:cNvPr id="9" name="Picture 2" descr="Israel&amp;#39;s Yitzhak Rabin assassinated at peace rally - archive, 1995 | Middle  East and North Africa | The Guardian">
            <a:extLst>
              <a:ext uri="{FF2B5EF4-FFF2-40B4-BE49-F238E27FC236}">
                <a16:creationId xmlns:a16="http://schemas.microsoft.com/office/drawing/2014/main" id="{0D37482D-3791-7845-B308-361EE6F36D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135" y="185073"/>
            <a:ext cx="1605499" cy="160549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22CFC4D-0F09-8D48-BF15-64D5361FA188}"/>
              </a:ext>
            </a:extLst>
          </p:cNvPr>
          <p:cNvSpPr txBox="1">
            <a:spLocks/>
          </p:cNvSpPr>
          <p:nvPr/>
        </p:nvSpPr>
        <p:spPr>
          <a:xfrm>
            <a:off x="1816634" y="134548"/>
            <a:ext cx="206253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chemeClr val="accent5"/>
                </a:solidFill>
                <a:effectLst/>
                <a:uLnTx/>
                <a:uFillTx/>
                <a:latin typeface="Calibri" panose="020F0502020204030204"/>
                <a:ea typeface="+mn-ea"/>
                <a:cs typeface="+mn-cs"/>
              </a:rPr>
              <a:t>Yitzhak Rabin (Prime Minister of Israel) </a:t>
            </a:r>
          </a:p>
        </p:txBody>
      </p:sp>
      <p:pic>
        <p:nvPicPr>
          <p:cNvPr id="12" name="Picture 11" descr="Yasser Arafat, a legacy of tenacity">
            <a:extLst>
              <a:ext uri="{FF2B5EF4-FFF2-40B4-BE49-F238E27FC236}">
                <a16:creationId xmlns:a16="http://schemas.microsoft.com/office/drawing/2014/main" id="{9B7EF8D9-74AA-E541-B2EA-670BD84E74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2027" y="5340842"/>
            <a:ext cx="1865608" cy="132556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B48307BF-35E6-5546-84FC-7D38853994BD}"/>
              </a:ext>
            </a:extLst>
          </p:cNvPr>
          <p:cNvSpPr txBox="1">
            <a:spLocks/>
          </p:cNvSpPr>
          <p:nvPr/>
        </p:nvSpPr>
        <p:spPr>
          <a:xfrm>
            <a:off x="313858" y="6135725"/>
            <a:ext cx="2414622" cy="1087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chemeClr val="accent5"/>
                </a:solidFill>
                <a:effectLst/>
                <a:uLnTx/>
                <a:uFillTx/>
                <a:latin typeface="Calibri" panose="020F0502020204030204"/>
                <a:ea typeface="+mn-ea"/>
                <a:cs typeface="+mn-cs"/>
              </a:rPr>
              <a:t>Yasser Arafat (Chairman of the PLO)</a:t>
            </a:r>
          </a:p>
        </p:txBody>
      </p:sp>
      <p:sp>
        <p:nvSpPr>
          <p:cNvPr id="15" name="Title 1">
            <a:extLst>
              <a:ext uri="{FF2B5EF4-FFF2-40B4-BE49-F238E27FC236}">
                <a16:creationId xmlns:a16="http://schemas.microsoft.com/office/drawing/2014/main" id="{BE077A29-5045-4A46-B20E-187311B3B8D9}"/>
              </a:ext>
            </a:extLst>
          </p:cNvPr>
          <p:cNvSpPr txBox="1">
            <a:spLocks/>
          </p:cNvSpPr>
          <p:nvPr/>
        </p:nvSpPr>
        <p:spPr>
          <a:xfrm>
            <a:off x="9687023" y="2914345"/>
            <a:ext cx="2366402" cy="1817917"/>
          </a:xfrm>
          <a:prstGeom prst="rect">
            <a:avLst/>
          </a:prstGeom>
          <a:solidFill>
            <a:schemeClr val="accent5"/>
          </a:solidFill>
          <a:ln>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Calibri Light" panose="020F0302020204030204"/>
                <a:ea typeface="+mj-ea"/>
                <a:cs typeface="+mj-cs"/>
              </a:rPr>
              <a:t>In small groups, read through the letters and </a:t>
            </a:r>
            <a:r>
              <a:rPr kumimoji="0" lang="en-GB" sz="1800" i="0" u="sng" strike="noStrike" kern="1200" cap="none" spc="0" normalizeH="0" baseline="0" noProof="0" dirty="0">
                <a:ln>
                  <a:noFill/>
                </a:ln>
                <a:solidFill>
                  <a:prstClr val="white"/>
                </a:solidFill>
                <a:effectLst/>
                <a:uLnTx/>
                <a:uFillTx/>
                <a:latin typeface="Calibri Light" panose="020F0302020204030204"/>
                <a:ea typeface="+mj-ea"/>
                <a:cs typeface="+mj-cs"/>
              </a:rPr>
              <a:t>highlight the most  significant parts</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1800" dirty="0">
              <a:solidFill>
                <a:prstClr val="white"/>
              </a:solidFill>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i="1" strike="noStrike" kern="1200" cap="none" spc="0" normalizeH="0" baseline="0" noProof="0" dirty="0">
                <a:ln>
                  <a:noFill/>
                </a:ln>
                <a:solidFill>
                  <a:prstClr val="white"/>
                </a:solidFill>
                <a:effectLst/>
                <a:uLnTx/>
                <a:uFillTx/>
                <a:latin typeface="Calibri Light" panose="020F0302020204030204"/>
                <a:ea typeface="+mj-ea"/>
                <a:cs typeface="+mj-cs"/>
              </a:rPr>
              <a:t>Why</a:t>
            </a:r>
            <a:r>
              <a:rPr kumimoji="0" lang="en-GB" sz="1800" i="1" u="none" strike="noStrike" kern="1200" cap="none" spc="0" normalizeH="0" baseline="0" noProof="0" dirty="0">
                <a:ln>
                  <a:noFill/>
                </a:ln>
                <a:solidFill>
                  <a:prstClr val="white"/>
                </a:solidFill>
                <a:effectLst/>
                <a:uLnTx/>
                <a:uFillTx/>
                <a:latin typeface="Calibri Light" panose="020F0302020204030204"/>
                <a:ea typeface="+mj-ea"/>
                <a:cs typeface="+mj-cs"/>
              </a:rPr>
              <a:t> are these parts </a:t>
            </a:r>
            <a:r>
              <a:rPr kumimoji="0" lang="en-GB" sz="1800" i="1" strike="noStrike" kern="1200" cap="none" spc="0" normalizeH="0" baseline="0" noProof="0" dirty="0">
                <a:ln>
                  <a:noFill/>
                </a:ln>
                <a:solidFill>
                  <a:prstClr val="white"/>
                </a:solidFill>
                <a:effectLst/>
                <a:uLnTx/>
                <a:uFillTx/>
                <a:latin typeface="Calibri Light" panose="020F0302020204030204"/>
                <a:ea typeface="+mj-ea"/>
                <a:cs typeface="+mj-cs"/>
              </a:rPr>
              <a:t>significant</a:t>
            </a:r>
            <a:r>
              <a:rPr kumimoji="0" lang="en-GB" sz="1800" i="1" u="none" strike="noStrike" kern="1200" cap="none" spc="0" normalizeH="0" baseline="0" noProof="0" dirty="0">
                <a:ln>
                  <a:noFill/>
                </a:ln>
                <a:solidFill>
                  <a:prstClr val="white"/>
                </a:solidFill>
                <a:effectLst/>
                <a:uLnTx/>
                <a:uFillTx/>
                <a:latin typeface="Calibri Light" panose="020F0302020204030204"/>
                <a:ea typeface="+mj-ea"/>
                <a:cs typeface="+mj-cs"/>
              </a:rPr>
              <a:t>?</a:t>
            </a:r>
          </a:p>
        </p:txBody>
      </p:sp>
    </p:spTree>
    <p:extLst>
      <p:ext uri="{BB962C8B-B14F-4D97-AF65-F5344CB8AC3E}">
        <p14:creationId xmlns:p14="http://schemas.microsoft.com/office/powerpoint/2010/main" val="310345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5BB4EC-A544-AF45-A4DE-F9B66A27E733}"/>
              </a:ext>
            </a:extLst>
          </p:cNvPr>
          <p:cNvSpPr>
            <a:spLocks noGrp="1"/>
          </p:cNvSpPr>
          <p:nvPr>
            <p:ph type="title"/>
          </p:nvPr>
        </p:nvSpPr>
        <p:spPr>
          <a:xfrm>
            <a:off x="602436" y="2195975"/>
            <a:ext cx="3600860" cy="2559739"/>
          </a:xfrm>
          <a:custGeom>
            <a:avLst/>
            <a:gdLst>
              <a:gd name="connsiteX0" fmla="*/ 0 w 3600860"/>
              <a:gd name="connsiteY0" fmla="*/ 0 h 2559739"/>
              <a:gd name="connsiteX1" fmla="*/ 406383 w 3600860"/>
              <a:gd name="connsiteY1" fmla="*/ 0 h 2559739"/>
              <a:gd name="connsiteX2" fmla="*/ 992809 w 3600860"/>
              <a:gd name="connsiteY2" fmla="*/ 0 h 2559739"/>
              <a:gd name="connsiteX3" fmla="*/ 1543226 w 3600860"/>
              <a:gd name="connsiteY3" fmla="*/ 0 h 2559739"/>
              <a:gd name="connsiteX4" fmla="*/ 1949608 w 3600860"/>
              <a:gd name="connsiteY4" fmla="*/ 0 h 2559739"/>
              <a:gd name="connsiteX5" fmla="*/ 2428008 w 3600860"/>
              <a:gd name="connsiteY5" fmla="*/ 0 h 2559739"/>
              <a:gd name="connsiteX6" fmla="*/ 3014434 w 3600860"/>
              <a:gd name="connsiteY6" fmla="*/ 0 h 2559739"/>
              <a:gd name="connsiteX7" fmla="*/ 3600860 w 3600860"/>
              <a:gd name="connsiteY7" fmla="*/ 0 h 2559739"/>
              <a:gd name="connsiteX8" fmla="*/ 3600860 w 3600860"/>
              <a:gd name="connsiteY8" fmla="*/ 537545 h 2559739"/>
              <a:gd name="connsiteX9" fmla="*/ 3600860 w 3600860"/>
              <a:gd name="connsiteY9" fmla="*/ 972701 h 2559739"/>
              <a:gd name="connsiteX10" fmla="*/ 3600860 w 3600860"/>
              <a:gd name="connsiteY10" fmla="*/ 1433454 h 2559739"/>
              <a:gd name="connsiteX11" fmla="*/ 3600860 w 3600860"/>
              <a:gd name="connsiteY11" fmla="*/ 1970999 h 2559739"/>
              <a:gd name="connsiteX12" fmla="*/ 3600860 w 3600860"/>
              <a:gd name="connsiteY12" fmla="*/ 2559739 h 2559739"/>
              <a:gd name="connsiteX13" fmla="*/ 3194477 w 3600860"/>
              <a:gd name="connsiteY13" fmla="*/ 2559739 h 2559739"/>
              <a:gd name="connsiteX14" fmla="*/ 2788094 w 3600860"/>
              <a:gd name="connsiteY14" fmla="*/ 2559739 h 2559739"/>
              <a:gd name="connsiteX15" fmla="*/ 2237677 w 3600860"/>
              <a:gd name="connsiteY15" fmla="*/ 2559739 h 2559739"/>
              <a:gd name="connsiteX16" fmla="*/ 1831295 w 3600860"/>
              <a:gd name="connsiteY16" fmla="*/ 2559739 h 2559739"/>
              <a:gd name="connsiteX17" fmla="*/ 1316886 w 3600860"/>
              <a:gd name="connsiteY17" fmla="*/ 2559739 h 2559739"/>
              <a:gd name="connsiteX18" fmla="*/ 874495 w 3600860"/>
              <a:gd name="connsiteY18" fmla="*/ 2559739 h 2559739"/>
              <a:gd name="connsiteX19" fmla="*/ 0 w 3600860"/>
              <a:gd name="connsiteY19" fmla="*/ 2559739 h 2559739"/>
              <a:gd name="connsiteX20" fmla="*/ 0 w 3600860"/>
              <a:gd name="connsiteY20" fmla="*/ 2047791 h 2559739"/>
              <a:gd name="connsiteX21" fmla="*/ 0 w 3600860"/>
              <a:gd name="connsiteY21" fmla="*/ 1484649 h 2559739"/>
              <a:gd name="connsiteX22" fmla="*/ 0 w 3600860"/>
              <a:gd name="connsiteY22" fmla="*/ 998298 h 2559739"/>
              <a:gd name="connsiteX23" fmla="*/ 0 w 3600860"/>
              <a:gd name="connsiteY23" fmla="*/ 511948 h 2559739"/>
              <a:gd name="connsiteX24" fmla="*/ 0 w 3600860"/>
              <a:gd name="connsiteY24" fmla="*/ 0 h 255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00860" h="2559739" fill="none" extrusionOk="0">
                <a:moveTo>
                  <a:pt x="0" y="0"/>
                </a:moveTo>
                <a:cubicBezTo>
                  <a:pt x="158784" y="-45102"/>
                  <a:pt x="233966" y="19948"/>
                  <a:pt x="406383" y="0"/>
                </a:cubicBezTo>
                <a:cubicBezTo>
                  <a:pt x="578800" y="-19948"/>
                  <a:pt x="718287" y="1677"/>
                  <a:pt x="992809" y="0"/>
                </a:cubicBezTo>
                <a:cubicBezTo>
                  <a:pt x="1267331" y="-1677"/>
                  <a:pt x="1399130" y="48093"/>
                  <a:pt x="1543226" y="0"/>
                </a:cubicBezTo>
                <a:cubicBezTo>
                  <a:pt x="1687322" y="-48093"/>
                  <a:pt x="1777947" y="12649"/>
                  <a:pt x="1949608" y="0"/>
                </a:cubicBezTo>
                <a:cubicBezTo>
                  <a:pt x="2121269" y="-12649"/>
                  <a:pt x="2329105" y="56662"/>
                  <a:pt x="2428008" y="0"/>
                </a:cubicBezTo>
                <a:cubicBezTo>
                  <a:pt x="2526911" y="-56662"/>
                  <a:pt x="2732040" y="38542"/>
                  <a:pt x="3014434" y="0"/>
                </a:cubicBezTo>
                <a:cubicBezTo>
                  <a:pt x="3296828" y="-38542"/>
                  <a:pt x="3406075" y="40835"/>
                  <a:pt x="3600860" y="0"/>
                </a:cubicBezTo>
                <a:cubicBezTo>
                  <a:pt x="3654876" y="179464"/>
                  <a:pt x="3598136" y="417106"/>
                  <a:pt x="3600860" y="537545"/>
                </a:cubicBezTo>
                <a:cubicBezTo>
                  <a:pt x="3603584" y="657984"/>
                  <a:pt x="3568332" y="809222"/>
                  <a:pt x="3600860" y="972701"/>
                </a:cubicBezTo>
                <a:cubicBezTo>
                  <a:pt x="3633388" y="1136180"/>
                  <a:pt x="3596791" y="1273219"/>
                  <a:pt x="3600860" y="1433454"/>
                </a:cubicBezTo>
                <a:cubicBezTo>
                  <a:pt x="3604929" y="1593689"/>
                  <a:pt x="3573670" y="1800009"/>
                  <a:pt x="3600860" y="1970999"/>
                </a:cubicBezTo>
                <a:cubicBezTo>
                  <a:pt x="3628050" y="2141989"/>
                  <a:pt x="3575255" y="2364694"/>
                  <a:pt x="3600860" y="2559739"/>
                </a:cubicBezTo>
                <a:cubicBezTo>
                  <a:pt x="3510973" y="2589389"/>
                  <a:pt x="3364194" y="2516947"/>
                  <a:pt x="3194477" y="2559739"/>
                </a:cubicBezTo>
                <a:cubicBezTo>
                  <a:pt x="3024760" y="2602531"/>
                  <a:pt x="2913566" y="2526753"/>
                  <a:pt x="2788094" y="2559739"/>
                </a:cubicBezTo>
                <a:cubicBezTo>
                  <a:pt x="2662622" y="2592725"/>
                  <a:pt x="2488361" y="2546824"/>
                  <a:pt x="2237677" y="2559739"/>
                </a:cubicBezTo>
                <a:cubicBezTo>
                  <a:pt x="1986993" y="2572654"/>
                  <a:pt x="2007999" y="2531772"/>
                  <a:pt x="1831295" y="2559739"/>
                </a:cubicBezTo>
                <a:cubicBezTo>
                  <a:pt x="1654591" y="2587706"/>
                  <a:pt x="1571545" y="2536190"/>
                  <a:pt x="1316886" y="2559739"/>
                </a:cubicBezTo>
                <a:cubicBezTo>
                  <a:pt x="1062227" y="2583288"/>
                  <a:pt x="1093155" y="2519238"/>
                  <a:pt x="874495" y="2559739"/>
                </a:cubicBezTo>
                <a:cubicBezTo>
                  <a:pt x="655835" y="2600240"/>
                  <a:pt x="436483" y="2519797"/>
                  <a:pt x="0" y="2559739"/>
                </a:cubicBezTo>
                <a:cubicBezTo>
                  <a:pt x="-24244" y="2336786"/>
                  <a:pt x="23110" y="2193670"/>
                  <a:pt x="0" y="2047791"/>
                </a:cubicBezTo>
                <a:cubicBezTo>
                  <a:pt x="-23110" y="1901912"/>
                  <a:pt x="21973" y="1752485"/>
                  <a:pt x="0" y="1484649"/>
                </a:cubicBezTo>
                <a:cubicBezTo>
                  <a:pt x="-21973" y="1216813"/>
                  <a:pt x="1091" y="1185605"/>
                  <a:pt x="0" y="998298"/>
                </a:cubicBezTo>
                <a:cubicBezTo>
                  <a:pt x="-1091" y="810991"/>
                  <a:pt x="54735" y="670867"/>
                  <a:pt x="0" y="511948"/>
                </a:cubicBezTo>
                <a:cubicBezTo>
                  <a:pt x="-54735" y="353029"/>
                  <a:pt x="3679" y="195444"/>
                  <a:pt x="0" y="0"/>
                </a:cubicBezTo>
                <a:close/>
              </a:path>
              <a:path w="3600860" h="2559739" stroke="0" extrusionOk="0">
                <a:moveTo>
                  <a:pt x="0" y="0"/>
                </a:moveTo>
                <a:cubicBezTo>
                  <a:pt x="216272" y="-18301"/>
                  <a:pt x="242416" y="42275"/>
                  <a:pt x="478400" y="0"/>
                </a:cubicBezTo>
                <a:cubicBezTo>
                  <a:pt x="714384" y="-42275"/>
                  <a:pt x="765096" y="3961"/>
                  <a:pt x="884783" y="0"/>
                </a:cubicBezTo>
                <a:cubicBezTo>
                  <a:pt x="1004470" y="-3961"/>
                  <a:pt x="1312836" y="46479"/>
                  <a:pt x="1471209" y="0"/>
                </a:cubicBezTo>
                <a:cubicBezTo>
                  <a:pt x="1629582" y="-46479"/>
                  <a:pt x="1755847" y="11947"/>
                  <a:pt x="1949608" y="0"/>
                </a:cubicBezTo>
                <a:cubicBezTo>
                  <a:pt x="2143369" y="-11947"/>
                  <a:pt x="2270892" y="34081"/>
                  <a:pt x="2428008" y="0"/>
                </a:cubicBezTo>
                <a:cubicBezTo>
                  <a:pt x="2585124" y="-34081"/>
                  <a:pt x="2757222" y="46228"/>
                  <a:pt x="3014434" y="0"/>
                </a:cubicBezTo>
                <a:cubicBezTo>
                  <a:pt x="3271646" y="-46228"/>
                  <a:pt x="3385158" y="39786"/>
                  <a:pt x="3600860" y="0"/>
                </a:cubicBezTo>
                <a:cubicBezTo>
                  <a:pt x="3625221" y="116387"/>
                  <a:pt x="3579889" y="414881"/>
                  <a:pt x="3600860" y="563143"/>
                </a:cubicBezTo>
                <a:cubicBezTo>
                  <a:pt x="3621831" y="711405"/>
                  <a:pt x="3576321" y="830459"/>
                  <a:pt x="3600860" y="1023896"/>
                </a:cubicBezTo>
                <a:cubicBezTo>
                  <a:pt x="3625399" y="1217333"/>
                  <a:pt x="3580860" y="1332536"/>
                  <a:pt x="3600860" y="1484649"/>
                </a:cubicBezTo>
                <a:cubicBezTo>
                  <a:pt x="3620860" y="1636762"/>
                  <a:pt x="3550426" y="1887924"/>
                  <a:pt x="3600860" y="1996596"/>
                </a:cubicBezTo>
                <a:cubicBezTo>
                  <a:pt x="3651294" y="2105268"/>
                  <a:pt x="3537633" y="2308903"/>
                  <a:pt x="3600860" y="2559739"/>
                </a:cubicBezTo>
                <a:cubicBezTo>
                  <a:pt x="3427332" y="2574089"/>
                  <a:pt x="3387838" y="2529486"/>
                  <a:pt x="3194477" y="2559739"/>
                </a:cubicBezTo>
                <a:cubicBezTo>
                  <a:pt x="3001116" y="2589992"/>
                  <a:pt x="2783759" y="2492905"/>
                  <a:pt x="2608051" y="2559739"/>
                </a:cubicBezTo>
                <a:cubicBezTo>
                  <a:pt x="2432343" y="2626573"/>
                  <a:pt x="2285608" y="2533763"/>
                  <a:pt x="2165660" y="2559739"/>
                </a:cubicBezTo>
                <a:cubicBezTo>
                  <a:pt x="2045712" y="2585715"/>
                  <a:pt x="1904483" y="2540583"/>
                  <a:pt x="1651252" y="2559739"/>
                </a:cubicBezTo>
                <a:cubicBezTo>
                  <a:pt x="1398021" y="2578895"/>
                  <a:pt x="1258446" y="2534496"/>
                  <a:pt x="1064826" y="2559739"/>
                </a:cubicBezTo>
                <a:cubicBezTo>
                  <a:pt x="871206" y="2584982"/>
                  <a:pt x="683064" y="2522949"/>
                  <a:pt x="550417" y="2559739"/>
                </a:cubicBezTo>
                <a:cubicBezTo>
                  <a:pt x="417770" y="2596529"/>
                  <a:pt x="138291" y="2545158"/>
                  <a:pt x="0" y="2559739"/>
                </a:cubicBezTo>
                <a:cubicBezTo>
                  <a:pt x="-4270" y="2334645"/>
                  <a:pt x="11214" y="2230400"/>
                  <a:pt x="0" y="2098986"/>
                </a:cubicBezTo>
                <a:cubicBezTo>
                  <a:pt x="-11214" y="1967572"/>
                  <a:pt x="29840" y="1781632"/>
                  <a:pt x="0" y="1612636"/>
                </a:cubicBezTo>
                <a:cubicBezTo>
                  <a:pt x="-29840" y="1443640"/>
                  <a:pt x="32712" y="1209998"/>
                  <a:pt x="0" y="1049493"/>
                </a:cubicBezTo>
                <a:cubicBezTo>
                  <a:pt x="-32712" y="888988"/>
                  <a:pt x="58818" y="773911"/>
                  <a:pt x="0" y="537545"/>
                </a:cubicBezTo>
                <a:cubicBezTo>
                  <a:pt x="-58818" y="301179"/>
                  <a:pt x="58178" y="221266"/>
                  <a:pt x="0" y="0"/>
                </a:cubicBezTo>
                <a:close/>
              </a:path>
            </a:pathLst>
          </a:custGeom>
          <a:ln w="38100">
            <a:solidFill>
              <a:schemeClr val="accent5"/>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pPr algn="ctr"/>
            <a:r>
              <a:rPr lang="en-GB" sz="4800" b="1" dirty="0">
                <a:solidFill>
                  <a:schemeClr val="accent5"/>
                </a:solidFill>
              </a:rPr>
              <a:t>12b. Letters of ‘mutual recognition’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62027857-B687-D447-8257-5920BCD65E5D}"/>
              </a:ext>
            </a:extLst>
          </p:cNvPr>
          <p:cNvSpPr>
            <a:spLocks noGrp="1"/>
          </p:cNvSpPr>
          <p:nvPr>
            <p:ph idx="1"/>
          </p:nvPr>
        </p:nvSpPr>
        <p:spPr>
          <a:xfrm>
            <a:off x="5137694" y="369838"/>
            <a:ext cx="5521681" cy="3910617"/>
          </a:xfrm>
          <a:ln>
            <a:solidFill>
              <a:schemeClr val="tx1"/>
            </a:solidFill>
          </a:ln>
        </p:spPr>
        <p:txBody>
          <a:bodyPr vert="horz" lIns="91440" tIns="45720" rIns="91440" bIns="45720" rtlCol="0">
            <a:normAutofit/>
          </a:bodyPr>
          <a:lstStyle/>
          <a:p>
            <a:pPr marL="0" indent="0">
              <a:buNone/>
            </a:pPr>
            <a:r>
              <a:rPr lang="en-US" sz="1600" u="sng" dirty="0">
                <a:solidFill>
                  <a:schemeClr val="accent5"/>
                </a:solidFill>
              </a:rPr>
              <a:t>Letter A</a:t>
            </a:r>
            <a:endParaRPr lang="en-US" sz="1600" dirty="0">
              <a:solidFill>
                <a:schemeClr val="accent5"/>
              </a:solidFill>
            </a:endParaRPr>
          </a:p>
          <a:p>
            <a:pPr marL="0" indent="0">
              <a:buNone/>
            </a:pPr>
            <a:r>
              <a:rPr lang="en-US" sz="1600" dirty="0"/>
              <a:t>September 9, 1993</a:t>
            </a:r>
          </a:p>
          <a:p>
            <a:pPr marL="0" indent="0">
              <a:buNone/>
            </a:pPr>
            <a:r>
              <a:rPr lang="en-US" sz="1600" dirty="0">
                <a:latin typeface="Baskerville" panose="02020502070401020303" pitchFamily="18" charset="0"/>
                <a:ea typeface="Baskerville" panose="02020502070401020303" pitchFamily="18" charset="0"/>
              </a:rPr>
              <a:t>Mr. Prime Minister (Yitzhak Rabin),</a:t>
            </a:r>
          </a:p>
          <a:p>
            <a:pPr marL="0" indent="0">
              <a:buNone/>
            </a:pPr>
            <a:r>
              <a:rPr lang="en-US" sz="1600" dirty="0">
                <a:latin typeface="Baskerville" panose="02020502070401020303" pitchFamily="18" charset="0"/>
                <a:ea typeface="Baskerville" panose="02020502070401020303" pitchFamily="18" charset="0"/>
              </a:rPr>
              <a:t>The signing of the Declaration of Principles marks a </a:t>
            </a:r>
            <a:r>
              <a:rPr lang="en-US" sz="1600" b="1" dirty="0">
                <a:latin typeface="Baskerville" panose="02020502070401020303" pitchFamily="18" charset="0"/>
                <a:ea typeface="Baskerville" panose="02020502070401020303" pitchFamily="18" charset="0"/>
              </a:rPr>
              <a:t>new era</a:t>
            </a:r>
            <a:r>
              <a:rPr lang="en-US" sz="1600" dirty="0">
                <a:latin typeface="Baskerville" panose="02020502070401020303" pitchFamily="18" charset="0"/>
                <a:ea typeface="Baskerville" panose="02020502070401020303" pitchFamily="18" charset="0"/>
              </a:rPr>
              <a:t>...    I would like to confirm the following PLO commitments: The PLO </a:t>
            </a:r>
            <a:r>
              <a:rPr lang="en-US" sz="1600" b="1" dirty="0">
                <a:latin typeface="Baskerville" panose="02020502070401020303" pitchFamily="18" charset="0"/>
                <a:ea typeface="Baskerville" panose="02020502070401020303" pitchFamily="18" charset="0"/>
              </a:rPr>
              <a:t>recognizes the right of the State of Israel to exist in peace and security</a:t>
            </a:r>
            <a:r>
              <a:rPr lang="en-US" sz="1600" dirty="0">
                <a:latin typeface="Baskerville" panose="02020502070401020303" pitchFamily="18" charset="0"/>
                <a:ea typeface="Baskerville" panose="02020502070401020303" pitchFamily="18" charset="0"/>
              </a:rPr>
              <a:t>… The PLO commits itself...to a </a:t>
            </a:r>
            <a:r>
              <a:rPr lang="en-US" sz="1600" b="1" dirty="0">
                <a:latin typeface="Baskerville" panose="02020502070401020303" pitchFamily="18" charset="0"/>
                <a:ea typeface="Baskerville" panose="02020502070401020303" pitchFamily="18" charset="0"/>
              </a:rPr>
              <a:t>peaceful resolution </a:t>
            </a:r>
            <a:r>
              <a:rPr lang="en-US" sz="1600" dirty="0">
                <a:latin typeface="Baskerville" panose="02020502070401020303" pitchFamily="18" charset="0"/>
                <a:ea typeface="Baskerville" panose="02020502070401020303" pitchFamily="18" charset="0"/>
              </a:rPr>
              <a:t>of the conflict between the two sides… the PLO </a:t>
            </a:r>
            <a:r>
              <a:rPr lang="en-US" sz="1600" b="1" dirty="0">
                <a:latin typeface="Baskerville" panose="02020502070401020303" pitchFamily="18" charset="0"/>
                <a:ea typeface="Baskerville" panose="02020502070401020303" pitchFamily="18" charset="0"/>
              </a:rPr>
              <a:t>renounces the use of terrorism and other acts of violence</a:t>
            </a:r>
            <a:r>
              <a:rPr lang="en-US" sz="1600" dirty="0">
                <a:latin typeface="Baskerville" panose="02020502070401020303" pitchFamily="18" charset="0"/>
                <a:ea typeface="Baskerville" panose="02020502070401020303" pitchFamily="18" charset="0"/>
              </a:rPr>
              <a:t>…</a:t>
            </a:r>
          </a:p>
          <a:p>
            <a:pPr marL="0" indent="0">
              <a:buNone/>
            </a:pPr>
            <a:r>
              <a:rPr lang="en-US" sz="1600" dirty="0">
                <a:latin typeface="Baskerville" panose="02020502070401020303" pitchFamily="18" charset="0"/>
                <a:ea typeface="Baskerville" panose="02020502070401020303" pitchFamily="18" charset="0"/>
              </a:rPr>
              <a:t>Sincerely,</a:t>
            </a:r>
          </a:p>
          <a:p>
            <a:pPr marL="0" indent="0">
              <a:buNone/>
            </a:pPr>
            <a:r>
              <a:rPr lang="en-US" sz="1600" dirty="0">
                <a:latin typeface="Baskerville" panose="02020502070401020303" pitchFamily="18" charset="0"/>
                <a:ea typeface="Baskerville" panose="02020502070401020303" pitchFamily="18" charset="0"/>
              </a:rPr>
              <a:t>Yasser Arafat (Chairman of The Palestine Liberation Organization)</a:t>
            </a:r>
          </a:p>
        </p:txBody>
      </p:sp>
      <p:sp>
        <p:nvSpPr>
          <p:cNvPr id="7" name="Content Placeholder 2">
            <a:extLst>
              <a:ext uri="{FF2B5EF4-FFF2-40B4-BE49-F238E27FC236}">
                <a16:creationId xmlns:a16="http://schemas.microsoft.com/office/drawing/2014/main" id="{68D64FA3-CFB5-9D4E-B11B-EB5153E5E9C7}"/>
              </a:ext>
            </a:extLst>
          </p:cNvPr>
          <p:cNvSpPr txBox="1">
            <a:spLocks/>
          </p:cNvSpPr>
          <p:nvPr/>
        </p:nvSpPr>
        <p:spPr>
          <a:xfrm>
            <a:off x="6869757" y="3837780"/>
            <a:ext cx="5048141" cy="2872662"/>
          </a:xfrm>
          <a:prstGeom prst="rect">
            <a:avLst/>
          </a:prstGeom>
          <a:solidFill>
            <a:schemeClr val="bg1"/>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chemeClr val="accent5"/>
                </a:solidFill>
                <a:effectLst/>
                <a:uLnTx/>
                <a:uFillTx/>
                <a:latin typeface="Calibri" panose="020F0502020204030204"/>
                <a:ea typeface="+mn-ea"/>
                <a:cs typeface="+mn-cs"/>
              </a:rPr>
              <a:t>Letter 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September 9, 1993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Mr. Chairman (Yasser Arafat),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In response to your letter of September 9, 1993, I wish to confirm to you that, in light of the PLO commitments included in your letter, the Government of Israel has decided to </a:t>
            </a:r>
            <a:r>
              <a:rPr kumimoji="0" lang="en-US" sz="16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recognize the PLO as the representative           of the Palestinian people</a:t>
            </a: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 and </a:t>
            </a:r>
            <a:r>
              <a:rPr kumimoji="0" lang="en-US" sz="16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commence                negotiations</a:t>
            </a: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 with the PLO within the Middle East </a:t>
            </a:r>
            <a:r>
              <a:rPr kumimoji="0" lang="en-US" sz="1600" b="1"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peace process</a:t>
            </a: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Baskerville" panose="02020502070401020303" pitchFamily="18" charset="0"/>
                <a:ea typeface="Baskerville" panose="02020502070401020303" pitchFamily="18" charset="0"/>
                <a:cs typeface="+mn-cs"/>
              </a:rPr>
              <a:t>Yitzhak Rabin (Prime Minister of Israel)</a:t>
            </a:r>
          </a:p>
        </p:txBody>
      </p:sp>
      <p:pic>
        <p:nvPicPr>
          <p:cNvPr id="9" name="Picture 2" descr="Israel&amp;#39;s Yitzhak Rabin assassinated at peace rally - archive, 1995 | Middle  East and North Africa | The Guardian">
            <a:extLst>
              <a:ext uri="{FF2B5EF4-FFF2-40B4-BE49-F238E27FC236}">
                <a16:creationId xmlns:a16="http://schemas.microsoft.com/office/drawing/2014/main" id="{0D37482D-3791-7845-B308-361EE6F36D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135" y="185073"/>
            <a:ext cx="1605499" cy="160549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22CFC4D-0F09-8D48-BF15-64D5361FA188}"/>
              </a:ext>
            </a:extLst>
          </p:cNvPr>
          <p:cNvSpPr txBox="1">
            <a:spLocks/>
          </p:cNvSpPr>
          <p:nvPr/>
        </p:nvSpPr>
        <p:spPr>
          <a:xfrm>
            <a:off x="1816634" y="134548"/>
            <a:ext cx="206253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chemeClr val="accent5"/>
                </a:solidFill>
                <a:effectLst/>
                <a:uLnTx/>
                <a:uFillTx/>
                <a:latin typeface="Calibri" panose="020F0502020204030204"/>
                <a:ea typeface="+mn-ea"/>
                <a:cs typeface="+mn-cs"/>
              </a:rPr>
              <a:t>Yitzhak Rabin (Prime Minister of Israel) </a:t>
            </a:r>
          </a:p>
        </p:txBody>
      </p:sp>
      <p:pic>
        <p:nvPicPr>
          <p:cNvPr id="12" name="Picture 11" descr="Yasser Arafat, a legacy of tenacity">
            <a:extLst>
              <a:ext uri="{FF2B5EF4-FFF2-40B4-BE49-F238E27FC236}">
                <a16:creationId xmlns:a16="http://schemas.microsoft.com/office/drawing/2014/main" id="{9B7EF8D9-74AA-E541-B2EA-670BD84E74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2027" y="5340842"/>
            <a:ext cx="1865608" cy="132556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B48307BF-35E6-5546-84FC-7D38853994BD}"/>
              </a:ext>
            </a:extLst>
          </p:cNvPr>
          <p:cNvSpPr txBox="1">
            <a:spLocks/>
          </p:cNvSpPr>
          <p:nvPr/>
        </p:nvSpPr>
        <p:spPr>
          <a:xfrm>
            <a:off x="313858" y="6135725"/>
            <a:ext cx="2414622" cy="1087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chemeClr val="accent5"/>
                </a:solidFill>
                <a:effectLst/>
                <a:uLnTx/>
                <a:uFillTx/>
                <a:latin typeface="Calibri" panose="020F0502020204030204"/>
                <a:ea typeface="+mn-ea"/>
                <a:cs typeface="+mn-cs"/>
              </a:rPr>
              <a:t>Yasser Arafat (Chairman of the PLO)</a:t>
            </a:r>
          </a:p>
        </p:txBody>
      </p:sp>
      <p:sp>
        <p:nvSpPr>
          <p:cNvPr id="16" name="Title 1">
            <a:extLst>
              <a:ext uri="{FF2B5EF4-FFF2-40B4-BE49-F238E27FC236}">
                <a16:creationId xmlns:a16="http://schemas.microsoft.com/office/drawing/2014/main" id="{FF959397-84F7-C048-94EB-7899FCD15AC1}"/>
              </a:ext>
            </a:extLst>
          </p:cNvPr>
          <p:cNvSpPr txBox="1">
            <a:spLocks/>
          </p:cNvSpPr>
          <p:nvPr/>
        </p:nvSpPr>
        <p:spPr>
          <a:xfrm>
            <a:off x="9687023" y="2914345"/>
            <a:ext cx="2366402" cy="1817917"/>
          </a:xfrm>
          <a:prstGeom prst="rect">
            <a:avLst/>
          </a:prstGeom>
          <a:solidFill>
            <a:schemeClr val="accent5"/>
          </a:solidFill>
          <a:ln>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Calibri Light" panose="020F0302020204030204"/>
                <a:ea typeface="+mj-ea"/>
                <a:cs typeface="+mj-cs"/>
              </a:rPr>
              <a:t>In small groups, read through the letters and </a:t>
            </a:r>
            <a:r>
              <a:rPr kumimoji="0" lang="en-GB" sz="1800" i="0" u="sng" strike="noStrike" kern="1200" cap="none" spc="0" normalizeH="0" baseline="0" noProof="0" dirty="0">
                <a:ln>
                  <a:noFill/>
                </a:ln>
                <a:solidFill>
                  <a:prstClr val="white"/>
                </a:solidFill>
                <a:effectLst/>
                <a:uLnTx/>
                <a:uFillTx/>
                <a:latin typeface="Calibri Light" panose="020F0302020204030204"/>
                <a:ea typeface="+mj-ea"/>
                <a:cs typeface="+mj-cs"/>
              </a:rPr>
              <a:t>highlight the most  significant parts</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1800" dirty="0">
              <a:solidFill>
                <a:prstClr val="white"/>
              </a:solidFill>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i="1" strike="noStrike" kern="1200" cap="none" spc="0" normalizeH="0" baseline="0" noProof="0" dirty="0">
                <a:ln>
                  <a:noFill/>
                </a:ln>
                <a:solidFill>
                  <a:prstClr val="white"/>
                </a:solidFill>
                <a:effectLst/>
                <a:uLnTx/>
                <a:uFillTx/>
                <a:latin typeface="Calibri Light" panose="020F0302020204030204"/>
                <a:ea typeface="+mj-ea"/>
                <a:cs typeface="+mj-cs"/>
              </a:rPr>
              <a:t>Why</a:t>
            </a:r>
            <a:r>
              <a:rPr kumimoji="0" lang="en-GB" sz="1800" i="1" u="none" strike="noStrike" kern="1200" cap="none" spc="0" normalizeH="0" baseline="0" noProof="0" dirty="0">
                <a:ln>
                  <a:noFill/>
                </a:ln>
                <a:solidFill>
                  <a:prstClr val="white"/>
                </a:solidFill>
                <a:effectLst/>
                <a:uLnTx/>
                <a:uFillTx/>
                <a:latin typeface="Calibri Light" panose="020F0302020204030204"/>
                <a:ea typeface="+mj-ea"/>
                <a:cs typeface="+mj-cs"/>
              </a:rPr>
              <a:t> are these parts </a:t>
            </a:r>
            <a:r>
              <a:rPr kumimoji="0" lang="en-GB" sz="1800" i="1" strike="noStrike" kern="1200" cap="none" spc="0" normalizeH="0" baseline="0" noProof="0" dirty="0">
                <a:ln>
                  <a:noFill/>
                </a:ln>
                <a:solidFill>
                  <a:prstClr val="white"/>
                </a:solidFill>
                <a:effectLst/>
                <a:uLnTx/>
                <a:uFillTx/>
                <a:latin typeface="Calibri Light" panose="020F0302020204030204"/>
                <a:ea typeface="+mj-ea"/>
                <a:cs typeface="+mj-cs"/>
              </a:rPr>
              <a:t>significant</a:t>
            </a:r>
            <a:r>
              <a:rPr kumimoji="0" lang="en-GB" sz="1800" i="1" u="none" strike="noStrike" kern="1200" cap="none" spc="0" normalizeH="0" baseline="0" noProof="0" dirty="0">
                <a:ln>
                  <a:noFill/>
                </a:ln>
                <a:solidFill>
                  <a:prstClr val="white"/>
                </a:solidFill>
                <a:effectLst/>
                <a:uLnTx/>
                <a:uFillTx/>
                <a:latin typeface="Calibri Light" panose="020F0302020204030204"/>
                <a:ea typeface="+mj-ea"/>
                <a:cs typeface="+mj-cs"/>
              </a:rPr>
              <a:t>?</a:t>
            </a:r>
          </a:p>
        </p:txBody>
      </p:sp>
    </p:spTree>
    <p:extLst>
      <p:ext uri="{BB962C8B-B14F-4D97-AF65-F5344CB8AC3E}">
        <p14:creationId xmlns:p14="http://schemas.microsoft.com/office/powerpoint/2010/main" val="136369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Oslo Accords 25 years on | Middle East Institute">
            <a:extLst>
              <a:ext uri="{FF2B5EF4-FFF2-40B4-BE49-F238E27FC236}">
                <a16:creationId xmlns:a16="http://schemas.microsoft.com/office/drawing/2014/main" id="{F95032FA-9391-4A46-88F3-5489F813D86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562FCF-AEE6-3746-B22C-C80DCB99A4CB}"/>
              </a:ext>
            </a:extLst>
          </p:cNvPr>
          <p:cNvSpPr>
            <a:spLocks noGrp="1"/>
          </p:cNvSpPr>
          <p:nvPr>
            <p:ph type="title"/>
          </p:nvPr>
        </p:nvSpPr>
        <p:spPr>
          <a:xfrm>
            <a:off x="838201" y="913463"/>
            <a:ext cx="3313164" cy="4726276"/>
          </a:xfrm>
        </p:spPr>
        <p:txBody>
          <a:bodyPr>
            <a:normAutofit/>
          </a:bodyPr>
          <a:lstStyle/>
          <a:p>
            <a:pPr algn="r"/>
            <a:r>
              <a:rPr lang="en-US" sz="4000" b="1" dirty="0">
                <a:solidFill>
                  <a:srgbClr val="FFFFFF"/>
                </a:solidFill>
              </a:rPr>
              <a:t>Oslo Accord I: </a:t>
            </a:r>
            <a:r>
              <a:rPr lang="en-US" sz="4000" dirty="0">
                <a:solidFill>
                  <a:srgbClr val="FFFFFF"/>
                </a:solidFill>
              </a:rPr>
              <a:t>The Declaration of Principles on Interim Self-Government Arrangements</a:t>
            </a:r>
            <a:br>
              <a:rPr lang="en-GB" sz="4000" dirty="0">
                <a:solidFill>
                  <a:srgbClr val="FFFFFF"/>
                </a:solidFill>
              </a:rPr>
            </a:br>
            <a:endParaRPr lang="en-GB" sz="4000" dirty="0">
              <a:solidFill>
                <a:srgbClr val="FFFFFF"/>
              </a:solidFill>
            </a:endParaRP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E08CB4-F394-D84F-BE43-58229CCFECE7}"/>
              </a:ext>
            </a:extLst>
          </p:cNvPr>
          <p:cNvSpPr>
            <a:spLocks noGrp="1"/>
          </p:cNvSpPr>
          <p:nvPr>
            <p:ph idx="1"/>
          </p:nvPr>
        </p:nvSpPr>
        <p:spPr>
          <a:xfrm>
            <a:off x="5155379" y="694268"/>
            <a:ext cx="6198414" cy="4945471"/>
          </a:xfrm>
        </p:spPr>
        <p:txBody>
          <a:bodyPr anchor="ctr">
            <a:normAutofit lnSpcReduction="10000"/>
          </a:bodyPr>
          <a:lstStyle/>
          <a:p>
            <a:endParaRPr lang="en-GB" sz="2400" dirty="0">
              <a:solidFill>
                <a:srgbClr val="FFFFFF"/>
              </a:solidFill>
            </a:endParaRPr>
          </a:p>
          <a:p>
            <a:pPr marL="0" indent="0">
              <a:buNone/>
            </a:pPr>
            <a:r>
              <a:rPr lang="en-GB" sz="2400" dirty="0">
                <a:solidFill>
                  <a:srgbClr val="FFFFFF"/>
                </a:solidFill>
              </a:rPr>
              <a:t>“The Government of the State of Israel and the PLO team (in the Jordanian Palestinian delegation to the Middle East Peace Conference) (the "Palestinian Delegation"), representing the Palestinian people, agree that it is time to put an end to decades of confrontation and conflict, recognize their mutual legitimate and political rights, and strive to live in peaceful coexistence and mutual dignity and security and achieve a just, lasting and comprehensive peace settlement and historic reconciliation through the agreed political process”</a:t>
            </a:r>
          </a:p>
          <a:p>
            <a:pPr marL="0" indent="0">
              <a:buNone/>
            </a:pPr>
            <a:endParaRPr lang="en-GB" sz="2400" dirty="0">
              <a:solidFill>
                <a:srgbClr val="FFFFFF"/>
              </a:solidFill>
            </a:endParaRPr>
          </a:p>
          <a:p>
            <a:pPr marL="0" indent="0">
              <a:buNone/>
            </a:pPr>
            <a:r>
              <a:rPr lang="en-US" sz="2400" dirty="0">
                <a:solidFill>
                  <a:srgbClr val="FFFFFF"/>
                </a:solidFill>
              </a:rPr>
              <a:t>Washington DC, 13</a:t>
            </a:r>
            <a:r>
              <a:rPr lang="en-US" sz="2400" baseline="30000" dirty="0">
                <a:solidFill>
                  <a:srgbClr val="FFFFFF"/>
                </a:solidFill>
              </a:rPr>
              <a:t>th</a:t>
            </a:r>
            <a:r>
              <a:rPr lang="en-US" sz="2400" dirty="0">
                <a:solidFill>
                  <a:srgbClr val="FFFFFF"/>
                </a:solidFill>
              </a:rPr>
              <a:t> Sep 1993 </a:t>
            </a:r>
            <a:endParaRPr lang="en-GB" sz="2400" dirty="0">
              <a:solidFill>
                <a:srgbClr val="FFFFFF"/>
              </a:solidFill>
            </a:endParaRPr>
          </a:p>
          <a:p>
            <a:endParaRPr lang="en-GB" sz="2400" dirty="0">
              <a:solidFill>
                <a:srgbClr val="FFFFFF"/>
              </a:solidFill>
            </a:endParaRPr>
          </a:p>
        </p:txBody>
      </p:sp>
      <p:sp>
        <p:nvSpPr>
          <p:cNvPr id="4" name="TextBox 3">
            <a:extLst>
              <a:ext uri="{FF2B5EF4-FFF2-40B4-BE49-F238E27FC236}">
                <a16:creationId xmlns:a16="http://schemas.microsoft.com/office/drawing/2014/main" id="{72917D7F-88A3-C54C-BE93-1BADCA8C51BC}"/>
              </a:ext>
            </a:extLst>
          </p:cNvPr>
          <p:cNvSpPr txBox="1"/>
          <p:nvPr/>
        </p:nvSpPr>
        <p:spPr>
          <a:xfrm>
            <a:off x="550337" y="5914202"/>
            <a:ext cx="10938922" cy="461665"/>
          </a:xfrm>
          <a:prstGeom prst="rect">
            <a:avLst/>
          </a:prstGeom>
          <a:solidFill>
            <a:schemeClr val="tx1"/>
          </a:solidFill>
          <a:ln>
            <a:solidFill>
              <a:schemeClr val="tx1"/>
            </a:solidFill>
          </a:ln>
        </p:spPr>
        <p:txBody>
          <a:bodyPr wrap="square" rtlCol="0">
            <a:spAutoFit/>
          </a:bodyPr>
          <a:lstStyle/>
          <a:p>
            <a:pPr algn="ctr"/>
            <a:r>
              <a:rPr lang="en-GB" sz="2400" b="1" dirty="0">
                <a:solidFill>
                  <a:schemeClr val="accent4"/>
                </a:solidFill>
              </a:rPr>
              <a:t>With the person next to you, can you summarise this agreement in one sentence?</a:t>
            </a:r>
          </a:p>
        </p:txBody>
      </p:sp>
    </p:spTree>
    <p:extLst>
      <p:ext uri="{BB962C8B-B14F-4D97-AF65-F5344CB8AC3E}">
        <p14:creationId xmlns:p14="http://schemas.microsoft.com/office/powerpoint/2010/main" val="278122962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2828BE-4658-2643-B5D4-A50F1D131141}"/>
              </a:ext>
            </a:extLst>
          </p:cNvPr>
          <p:cNvSpPr>
            <a:spLocks noGrp="1"/>
          </p:cNvSpPr>
          <p:nvPr>
            <p:ph idx="1"/>
          </p:nvPr>
        </p:nvSpPr>
        <p:spPr>
          <a:xfrm>
            <a:off x="670705" y="383018"/>
            <a:ext cx="9577559" cy="4119380"/>
          </a:xfrm>
        </p:spPr>
        <p:txBody>
          <a:bodyPr>
            <a:normAutofit/>
          </a:bodyPr>
          <a:lstStyle/>
          <a:p>
            <a:pPr marL="0" indent="0" algn="ctr">
              <a:buNone/>
            </a:pPr>
            <a:r>
              <a:rPr lang="en-GB" sz="3200" u="sng" dirty="0">
                <a:solidFill>
                  <a:srgbClr val="F5B68B"/>
                </a:solidFill>
              </a:rPr>
              <a:t>In small groups, discuss these questions:</a:t>
            </a:r>
          </a:p>
          <a:p>
            <a:pPr marL="0" indent="0" algn="ctr">
              <a:buNone/>
            </a:pPr>
            <a:endParaRPr lang="en-GB" sz="1050" b="1" dirty="0"/>
          </a:p>
          <a:p>
            <a:pPr marL="0" indent="0" algn="ctr">
              <a:buNone/>
            </a:pPr>
            <a:r>
              <a:rPr lang="en-GB" i="1" dirty="0">
                <a:solidFill>
                  <a:srgbClr val="F5B68B"/>
                </a:solidFill>
              </a:rPr>
              <a:t>Why were the letters of ‘mutual recognition’ important? Have we seen anything similar before? </a:t>
            </a:r>
            <a:endParaRPr lang="en-GB" i="1" dirty="0"/>
          </a:p>
          <a:p>
            <a:pPr marL="0" indent="0" algn="ctr">
              <a:buNone/>
            </a:pPr>
            <a:endParaRPr lang="en-GB" dirty="0"/>
          </a:p>
          <a:p>
            <a:pPr marL="0" indent="0" algn="ctr">
              <a:buNone/>
            </a:pPr>
            <a:endParaRPr lang="en-GB" dirty="0">
              <a:solidFill>
                <a:srgbClr val="F5B68B"/>
              </a:solidFill>
            </a:endParaRPr>
          </a:p>
          <a:p>
            <a:pPr marL="0" indent="0" algn="ctr">
              <a:buNone/>
            </a:pPr>
            <a:r>
              <a:rPr lang="en-GB" i="1" dirty="0">
                <a:solidFill>
                  <a:srgbClr val="F5B68B"/>
                </a:solidFill>
              </a:rPr>
              <a:t>What is a ‘peace process’? Why were the Oslo Accords seen as the start of a peace process?</a:t>
            </a:r>
            <a:endParaRPr lang="en-GB" sz="3200" i="1" dirty="0">
              <a:solidFill>
                <a:srgbClr val="F5B68B"/>
              </a:solidFill>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8CBFC3D8-6246-5841-AD16-9B5E65A8FD62}"/>
              </a:ext>
            </a:extLst>
          </p:cNvPr>
          <p:cNvSpPr txBox="1">
            <a:spLocks/>
          </p:cNvSpPr>
          <p:nvPr/>
        </p:nvSpPr>
        <p:spPr>
          <a:xfrm>
            <a:off x="1550504" y="5123890"/>
            <a:ext cx="10281154" cy="1351092"/>
          </a:xfrm>
          <a:custGeom>
            <a:avLst/>
            <a:gdLst>
              <a:gd name="connsiteX0" fmla="*/ 0 w 10281154"/>
              <a:gd name="connsiteY0" fmla="*/ 0 h 1351092"/>
              <a:gd name="connsiteX1" fmla="*/ 582599 w 10281154"/>
              <a:gd name="connsiteY1" fmla="*/ 0 h 1351092"/>
              <a:gd name="connsiteX2" fmla="*/ 1165197 w 10281154"/>
              <a:gd name="connsiteY2" fmla="*/ 0 h 1351092"/>
              <a:gd name="connsiteX3" fmla="*/ 1850608 w 10281154"/>
              <a:gd name="connsiteY3" fmla="*/ 0 h 1351092"/>
              <a:gd name="connsiteX4" fmla="*/ 2638830 w 10281154"/>
              <a:gd name="connsiteY4" fmla="*/ 0 h 1351092"/>
              <a:gd name="connsiteX5" fmla="*/ 3118617 w 10281154"/>
              <a:gd name="connsiteY5" fmla="*/ 0 h 1351092"/>
              <a:gd name="connsiteX6" fmla="*/ 3598404 w 10281154"/>
              <a:gd name="connsiteY6" fmla="*/ 0 h 1351092"/>
              <a:gd name="connsiteX7" fmla="*/ 4489437 w 10281154"/>
              <a:gd name="connsiteY7" fmla="*/ 0 h 1351092"/>
              <a:gd name="connsiteX8" fmla="*/ 5174848 w 10281154"/>
              <a:gd name="connsiteY8" fmla="*/ 0 h 1351092"/>
              <a:gd name="connsiteX9" fmla="*/ 5551823 w 10281154"/>
              <a:gd name="connsiteY9" fmla="*/ 0 h 1351092"/>
              <a:gd name="connsiteX10" fmla="*/ 6442857 w 10281154"/>
              <a:gd name="connsiteY10" fmla="*/ 0 h 1351092"/>
              <a:gd name="connsiteX11" fmla="*/ 6819832 w 10281154"/>
              <a:gd name="connsiteY11" fmla="*/ 0 h 1351092"/>
              <a:gd name="connsiteX12" fmla="*/ 7299619 w 10281154"/>
              <a:gd name="connsiteY12" fmla="*/ 0 h 1351092"/>
              <a:gd name="connsiteX13" fmla="*/ 8190653 w 10281154"/>
              <a:gd name="connsiteY13" fmla="*/ 0 h 1351092"/>
              <a:gd name="connsiteX14" fmla="*/ 8773251 w 10281154"/>
              <a:gd name="connsiteY14" fmla="*/ 0 h 1351092"/>
              <a:gd name="connsiteX15" fmla="*/ 9458662 w 10281154"/>
              <a:gd name="connsiteY15" fmla="*/ 0 h 1351092"/>
              <a:gd name="connsiteX16" fmla="*/ 10281154 w 10281154"/>
              <a:gd name="connsiteY16" fmla="*/ 0 h 1351092"/>
              <a:gd name="connsiteX17" fmla="*/ 10281154 w 10281154"/>
              <a:gd name="connsiteY17" fmla="*/ 689057 h 1351092"/>
              <a:gd name="connsiteX18" fmla="*/ 10281154 w 10281154"/>
              <a:gd name="connsiteY18" fmla="*/ 1351092 h 1351092"/>
              <a:gd name="connsiteX19" fmla="*/ 9595744 w 10281154"/>
              <a:gd name="connsiteY19" fmla="*/ 1351092 h 1351092"/>
              <a:gd name="connsiteX20" fmla="*/ 9218768 w 10281154"/>
              <a:gd name="connsiteY20" fmla="*/ 1351092 h 1351092"/>
              <a:gd name="connsiteX21" fmla="*/ 8636169 w 10281154"/>
              <a:gd name="connsiteY21" fmla="*/ 1351092 h 1351092"/>
              <a:gd name="connsiteX22" fmla="*/ 7950759 w 10281154"/>
              <a:gd name="connsiteY22" fmla="*/ 1351092 h 1351092"/>
              <a:gd name="connsiteX23" fmla="*/ 7368160 w 10281154"/>
              <a:gd name="connsiteY23" fmla="*/ 1351092 h 1351092"/>
              <a:gd name="connsiteX24" fmla="*/ 6785562 w 10281154"/>
              <a:gd name="connsiteY24" fmla="*/ 1351092 h 1351092"/>
              <a:gd name="connsiteX25" fmla="*/ 5894528 w 10281154"/>
              <a:gd name="connsiteY25" fmla="*/ 1351092 h 1351092"/>
              <a:gd name="connsiteX26" fmla="*/ 5311930 w 10281154"/>
              <a:gd name="connsiteY26" fmla="*/ 1351092 h 1351092"/>
              <a:gd name="connsiteX27" fmla="*/ 4420896 w 10281154"/>
              <a:gd name="connsiteY27" fmla="*/ 1351092 h 1351092"/>
              <a:gd name="connsiteX28" fmla="*/ 3838297 w 10281154"/>
              <a:gd name="connsiteY28" fmla="*/ 1351092 h 1351092"/>
              <a:gd name="connsiteX29" fmla="*/ 2947264 w 10281154"/>
              <a:gd name="connsiteY29" fmla="*/ 1351092 h 1351092"/>
              <a:gd name="connsiteX30" fmla="*/ 2570289 w 10281154"/>
              <a:gd name="connsiteY30" fmla="*/ 1351092 h 1351092"/>
              <a:gd name="connsiteX31" fmla="*/ 1679255 w 10281154"/>
              <a:gd name="connsiteY31" fmla="*/ 1351092 h 1351092"/>
              <a:gd name="connsiteX32" fmla="*/ 788222 w 10281154"/>
              <a:gd name="connsiteY32" fmla="*/ 1351092 h 1351092"/>
              <a:gd name="connsiteX33" fmla="*/ 0 w 10281154"/>
              <a:gd name="connsiteY33" fmla="*/ 1351092 h 1351092"/>
              <a:gd name="connsiteX34" fmla="*/ 0 w 10281154"/>
              <a:gd name="connsiteY34" fmla="*/ 648524 h 1351092"/>
              <a:gd name="connsiteX35" fmla="*/ 0 w 10281154"/>
              <a:gd name="connsiteY35" fmla="*/ 0 h 135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81154" h="1351092" fill="none" extrusionOk="0">
                <a:moveTo>
                  <a:pt x="0" y="0"/>
                </a:moveTo>
                <a:cubicBezTo>
                  <a:pt x="164030" y="-3803"/>
                  <a:pt x="313023" y="-24532"/>
                  <a:pt x="582599" y="0"/>
                </a:cubicBezTo>
                <a:cubicBezTo>
                  <a:pt x="852175" y="24532"/>
                  <a:pt x="894852" y="13730"/>
                  <a:pt x="1165197" y="0"/>
                </a:cubicBezTo>
                <a:cubicBezTo>
                  <a:pt x="1435542" y="-13730"/>
                  <a:pt x="1635286" y="15146"/>
                  <a:pt x="1850608" y="0"/>
                </a:cubicBezTo>
                <a:cubicBezTo>
                  <a:pt x="2065930" y="-15146"/>
                  <a:pt x="2294263" y="20629"/>
                  <a:pt x="2638830" y="0"/>
                </a:cubicBezTo>
                <a:cubicBezTo>
                  <a:pt x="2983397" y="-20629"/>
                  <a:pt x="2895389" y="-15184"/>
                  <a:pt x="3118617" y="0"/>
                </a:cubicBezTo>
                <a:cubicBezTo>
                  <a:pt x="3341845" y="15184"/>
                  <a:pt x="3421222" y="-14220"/>
                  <a:pt x="3598404" y="0"/>
                </a:cubicBezTo>
                <a:cubicBezTo>
                  <a:pt x="3775586" y="14220"/>
                  <a:pt x="4092358" y="37436"/>
                  <a:pt x="4489437" y="0"/>
                </a:cubicBezTo>
                <a:cubicBezTo>
                  <a:pt x="4886516" y="-37436"/>
                  <a:pt x="4852861" y="10679"/>
                  <a:pt x="5174848" y="0"/>
                </a:cubicBezTo>
                <a:cubicBezTo>
                  <a:pt x="5496835" y="-10679"/>
                  <a:pt x="5375286" y="-7064"/>
                  <a:pt x="5551823" y="0"/>
                </a:cubicBezTo>
                <a:cubicBezTo>
                  <a:pt x="5728360" y="7064"/>
                  <a:pt x="6224299" y="-5904"/>
                  <a:pt x="6442857" y="0"/>
                </a:cubicBezTo>
                <a:cubicBezTo>
                  <a:pt x="6661415" y="5904"/>
                  <a:pt x="6644156" y="-4484"/>
                  <a:pt x="6819832" y="0"/>
                </a:cubicBezTo>
                <a:cubicBezTo>
                  <a:pt x="6995509" y="4484"/>
                  <a:pt x="7117397" y="17846"/>
                  <a:pt x="7299619" y="0"/>
                </a:cubicBezTo>
                <a:cubicBezTo>
                  <a:pt x="7481841" y="-17846"/>
                  <a:pt x="7872387" y="-29665"/>
                  <a:pt x="8190653" y="0"/>
                </a:cubicBezTo>
                <a:cubicBezTo>
                  <a:pt x="8508919" y="29665"/>
                  <a:pt x="8502100" y="-25799"/>
                  <a:pt x="8773251" y="0"/>
                </a:cubicBezTo>
                <a:cubicBezTo>
                  <a:pt x="9044402" y="25799"/>
                  <a:pt x="9200293" y="29305"/>
                  <a:pt x="9458662" y="0"/>
                </a:cubicBezTo>
                <a:cubicBezTo>
                  <a:pt x="9717031" y="-29305"/>
                  <a:pt x="10011455" y="25621"/>
                  <a:pt x="10281154" y="0"/>
                </a:cubicBezTo>
                <a:cubicBezTo>
                  <a:pt x="10295097" y="251914"/>
                  <a:pt x="10287148" y="419824"/>
                  <a:pt x="10281154" y="689057"/>
                </a:cubicBezTo>
                <a:cubicBezTo>
                  <a:pt x="10275160" y="958290"/>
                  <a:pt x="10289313" y="1124055"/>
                  <a:pt x="10281154" y="1351092"/>
                </a:cubicBezTo>
                <a:cubicBezTo>
                  <a:pt x="10114073" y="1351863"/>
                  <a:pt x="9852914" y="1372823"/>
                  <a:pt x="9595744" y="1351092"/>
                </a:cubicBezTo>
                <a:cubicBezTo>
                  <a:pt x="9338574" y="1329362"/>
                  <a:pt x="9374312" y="1348868"/>
                  <a:pt x="9218768" y="1351092"/>
                </a:cubicBezTo>
                <a:cubicBezTo>
                  <a:pt x="9063224" y="1353316"/>
                  <a:pt x="8759435" y="1373594"/>
                  <a:pt x="8636169" y="1351092"/>
                </a:cubicBezTo>
                <a:cubicBezTo>
                  <a:pt x="8512903" y="1328590"/>
                  <a:pt x="8198942" y="1360206"/>
                  <a:pt x="7950759" y="1351092"/>
                </a:cubicBezTo>
                <a:cubicBezTo>
                  <a:pt x="7702576" y="1341979"/>
                  <a:pt x="7554439" y="1355692"/>
                  <a:pt x="7368160" y="1351092"/>
                </a:cubicBezTo>
                <a:cubicBezTo>
                  <a:pt x="7181881" y="1346492"/>
                  <a:pt x="6938920" y="1329985"/>
                  <a:pt x="6785562" y="1351092"/>
                </a:cubicBezTo>
                <a:cubicBezTo>
                  <a:pt x="6632204" y="1372199"/>
                  <a:pt x="6287726" y="1357771"/>
                  <a:pt x="5894528" y="1351092"/>
                </a:cubicBezTo>
                <a:cubicBezTo>
                  <a:pt x="5501330" y="1344413"/>
                  <a:pt x="5511576" y="1369679"/>
                  <a:pt x="5311930" y="1351092"/>
                </a:cubicBezTo>
                <a:cubicBezTo>
                  <a:pt x="5112284" y="1332505"/>
                  <a:pt x="4683395" y="1354450"/>
                  <a:pt x="4420896" y="1351092"/>
                </a:cubicBezTo>
                <a:cubicBezTo>
                  <a:pt x="4158397" y="1347734"/>
                  <a:pt x="3984994" y="1367652"/>
                  <a:pt x="3838297" y="1351092"/>
                </a:cubicBezTo>
                <a:cubicBezTo>
                  <a:pt x="3691600" y="1334532"/>
                  <a:pt x="3343122" y="1329652"/>
                  <a:pt x="2947264" y="1351092"/>
                </a:cubicBezTo>
                <a:cubicBezTo>
                  <a:pt x="2551406" y="1372532"/>
                  <a:pt x="2753502" y="1355098"/>
                  <a:pt x="2570289" y="1351092"/>
                </a:cubicBezTo>
                <a:cubicBezTo>
                  <a:pt x="2387077" y="1347086"/>
                  <a:pt x="1883486" y="1390436"/>
                  <a:pt x="1679255" y="1351092"/>
                </a:cubicBezTo>
                <a:cubicBezTo>
                  <a:pt x="1475024" y="1311748"/>
                  <a:pt x="1104843" y="1338893"/>
                  <a:pt x="788222" y="1351092"/>
                </a:cubicBezTo>
                <a:cubicBezTo>
                  <a:pt x="471601" y="1363291"/>
                  <a:pt x="292031" y="1329279"/>
                  <a:pt x="0" y="1351092"/>
                </a:cubicBezTo>
                <a:cubicBezTo>
                  <a:pt x="17520" y="1060663"/>
                  <a:pt x="1165" y="883623"/>
                  <a:pt x="0" y="648524"/>
                </a:cubicBezTo>
                <a:cubicBezTo>
                  <a:pt x="-1165" y="413425"/>
                  <a:pt x="311" y="158675"/>
                  <a:pt x="0" y="0"/>
                </a:cubicBezTo>
                <a:close/>
              </a:path>
              <a:path w="10281154" h="1351092" stroke="0" extrusionOk="0">
                <a:moveTo>
                  <a:pt x="0" y="0"/>
                </a:moveTo>
                <a:cubicBezTo>
                  <a:pt x="242830" y="-16647"/>
                  <a:pt x="563284" y="42522"/>
                  <a:pt x="891033" y="0"/>
                </a:cubicBezTo>
                <a:cubicBezTo>
                  <a:pt x="1218782" y="-42522"/>
                  <a:pt x="1283444" y="7826"/>
                  <a:pt x="1473632" y="0"/>
                </a:cubicBezTo>
                <a:cubicBezTo>
                  <a:pt x="1663820" y="-7826"/>
                  <a:pt x="1725133" y="-2532"/>
                  <a:pt x="1850608" y="0"/>
                </a:cubicBezTo>
                <a:cubicBezTo>
                  <a:pt x="1976083" y="2532"/>
                  <a:pt x="2287432" y="6051"/>
                  <a:pt x="2536018" y="0"/>
                </a:cubicBezTo>
                <a:cubicBezTo>
                  <a:pt x="2784604" y="-6051"/>
                  <a:pt x="3070640" y="8552"/>
                  <a:pt x="3221428" y="0"/>
                </a:cubicBezTo>
                <a:cubicBezTo>
                  <a:pt x="3372216" y="-8552"/>
                  <a:pt x="3608778" y="-12546"/>
                  <a:pt x="3804027" y="0"/>
                </a:cubicBezTo>
                <a:cubicBezTo>
                  <a:pt x="3999276" y="12546"/>
                  <a:pt x="4254462" y="-30356"/>
                  <a:pt x="4489437" y="0"/>
                </a:cubicBezTo>
                <a:cubicBezTo>
                  <a:pt x="4724412" y="30356"/>
                  <a:pt x="4998089" y="-16456"/>
                  <a:pt x="5277659" y="0"/>
                </a:cubicBezTo>
                <a:cubicBezTo>
                  <a:pt x="5557229" y="16456"/>
                  <a:pt x="5616380" y="7958"/>
                  <a:pt x="5757446" y="0"/>
                </a:cubicBezTo>
                <a:cubicBezTo>
                  <a:pt x="5898512" y="-7958"/>
                  <a:pt x="6463104" y="1099"/>
                  <a:pt x="6648480" y="0"/>
                </a:cubicBezTo>
                <a:cubicBezTo>
                  <a:pt x="6833856" y="-1099"/>
                  <a:pt x="6914846" y="-20770"/>
                  <a:pt x="7128267" y="0"/>
                </a:cubicBezTo>
                <a:cubicBezTo>
                  <a:pt x="7341688" y="20770"/>
                  <a:pt x="7467282" y="-22594"/>
                  <a:pt x="7608054" y="0"/>
                </a:cubicBezTo>
                <a:cubicBezTo>
                  <a:pt x="7748826" y="22594"/>
                  <a:pt x="7820509" y="-9883"/>
                  <a:pt x="7985030" y="0"/>
                </a:cubicBezTo>
                <a:cubicBezTo>
                  <a:pt x="8149551" y="9883"/>
                  <a:pt x="8404216" y="27731"/>
                  <a:pt x="8567628" y="0"/>
                </a:cubicBezTo>
                <a:cubicBezTo>
                  <a:pt x="8731040" y="-27731"/>
                  <a:pt x="8857258" y="2792"/>
                  <a:pt x="9047416" y="0"/>
                </a:cubicBezTo>
                <a:cubicBezTo>
                  <a:pt x="9237574" y="-2792"/>
                  <a:pt x="9996292" y="-8743"/>
                  <a:pt x="10281154" y="0"/>
                </a:cubicBezTo>
                <a:cubicBezTo>
                  <a:pt x="10303118" y="320166"/>
                  <a:pt x="10258082" y="439740"/>
                  <a:pt x="10281154" y="689057"/>
                </a:cubicBezTo>
                <a:cubicBezTo>
                  <a:pt x="10304226" y="938374"/>
                  <a:pt x="10271523" y="1214285"/>
                  <a:pt x="10281154" y="1351092"/>
                </a:cubicBezTo>
                <a:cubicBezTo>
                  <a:pt x="10015539" y="1342181"/>
                  <a:pt x="9973811" y="1366874"/>
                  <a:pt x="9698555" y="1351092"/>
                </a:cubicBezTo>
                <a:cubicBezTo>
                  <a:pt x="9423299" y="1335310"/>
                  <a:pt x="9248897" y="1355325"/>
                  <a:pt x="9115957" y="1351092"/>
                </a:cubicBezTo>
                <a:cubicBezTo>
                  <a:pt x="8983017" y="1346859"/>
                  <a:pt x="8697550" y="1340239"/>
                  <a:pt x="8533358" y="1351092"/>
                </a:cubicBezTo>
                <a:cubicBezTo>
                  <a:pt x="8369166" y="1361945"/>
                  <a:pt x="8146299" y="1355755"/>
                  <a:pt x="7950759" y="1351092"/>
                </a:cubicBezTo>
                <a:cubicBezTo>
                  <a:pt x="7755219" y="1346429"/>
                  <a:pt x="7349247" y="1353490"/>
                  <a:pt x="7162537" y="1351092"/>
                </a:cubicBezTo>
                <a:cubicBezTo>
                  <a:pt x="6975827" y="1348694"/>
                  <a:pt x="6668972" y="1327148"/>
                  <a:pt x="6477127" y="1351092"/>
                </a:cubicBezTo>
                <a:cubicBezTo>
                  <a:pt x="6285282" y="1375037"/>
                  <a:pt x="5936608" y="1363264"/>
                  <a:pt x="5791717" y="1351092"/>
                </a:cubicBezTo>
                <a:cubicBezTo>
                  <a:pt x="5646826" y="1338921"/>
                  <a:pt x="5309300" y="1366617"/>
                  <a:pt x="5003495" y="1351092"/>
                </a:cubicBezTo>
                <a:cubicBezTo>
                  <a:pt x="4697690" y="1335567"/>
                  <a:pt x="4398216" y="1361551"/>
                  <a:pt x="4112462" y="1351092"/>
                </a:cubicBezTo>
                <a:cubicBezTo>
                  <a:pt x="3826708" y="1340633"/>
                  <a:pt x="3811816" y="1366204"/>
                  <a:pt x="3735486" y="1351092"/>
                </a:cubicBezTo>
                <a:cubicBezTo>
                  <a:pt x="3659156" y="1335980"/>
                  <a:pt x="3467855" y="1369403"/>
                  <a:pt x="3358510" y="1351092"/>
                </a:cubicBezTo>
                <a:cubicBezTo>
                  <a:pt x="3249165" y="1332781"/>
                  <a:pt x="3121637" y="1356460"/>
                  <a:pt x="2981535" y="1351092"/>
                </a:cubicBezTo>
                <a:cubicBezTo>
                  <a:pt x="2841433" y="1345724"/>
                  <a:pt x="2646568" y="1358743"/>
                  <a:pt x="2501747" y="1351092"/>
                </a:cubicBezTo>
                <a:cubicBezTo>
                  <a:pt x="2356926" y="1343441"/>
                  <a:pt x="2100327" y="1334734"/>
                  <a:pt x="1816337" y="1351092"/>
                </a:cubicBezTo>
                <a:cubicBezTo>
                  <a:pt x="1532347" y="1367451"/>
                  <a:pt x="1492155" y="1367147"/>
                  <a:pt x="1233738" y="1351092"/>
                </a:cubicBezTo>
                <a:cubicBezTo>
                  <a:pt x="975321" y="1335037"/>
                  <a:pt x="873558" y="1348511"/>
                  <a:pt x="753951" y="1351092"/>
                </a:cubicBezTo>
                <a:cubicBezTo>
                  <a:pt x="634344" y="1353673"/>
                  <a:pt x="234567" y="1325103"/>
                  <a:pt x="0" y="1351092"/>
                </a:cubicBezTo>
                <a:cubicBezTo>
                  <a:pt x="19795" y="1047441"/>
                  <a:pt x="-24583" y="894140"/>
                  <a:pt x="0" y="662035"/>
                </a:cubicBezTo>
                <a:cubicBezTo>
                  <a:pt x="24583" y="429930"/>
                  <a:pt x="24574" y="241197"/>
                  <a:pt x="0" y="0"/>
                </a:cubicBezTo>
                <a:close/>
              </a:path>
            </a:pathLst>
          </a:custGeom>
          <a:solidFill>
            <a:srgbClr val="FFF0BE"/>
          </a:solidFill>
          <a:ln>
            <a:solidFill>
              <a:srgbClr val="FFF0BE"/>
            </a:solidFill>
            <a:extLst>
              <a:ext uri="{C807C97D-BFC1-408E-A445-0C87EB9F89A2}">
                <ask:lineSketchStyleProps xmlns:ask="http://schemas.microsoft.com/office/drawing/2018/sketchyshapes" sd="3989574929">
                  <a:prstGeom prst="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srgbClr val="F5B68B"/>
                </a:solidFill>
              </a:rPr>
              <a:t>Working independently now, answer this question in your book:</a:t>
            </a:r>
          </a:p>
          <a:p>
            <a:pPr marL="0" indent="0" algn="ctr">
              <a:buFont typeface="Arial" panose="020B0604020202020204" pitchFamily="34" charset="0"/>
              <a:buNone/>
            </a:pPr>
            <a:r>
              <a:rPr lang="en-GB" sz="2400" b="1" dirty="0">
                <a:solidFill>
                  <a:srgbClr val="F5B68B"/>
                </a:solidFill>
              </a:rPr>
              <a:t>Why were the Oslo Accords celebrated?</a:t>
            </a:r>
          </a:p>
          <a:p>
            <a:pPr marL="0" indent="0" algn="ctr">
              <a:buFont typeface="Arial" panose="020B0604020202020204" pitchFamily="34" charset="0"/>
              <a:buNone/>
            </a:pPr>
            <a:r>
              <a:rPr lang="en-GB" sz="2000" i="1" dirty="0">
                <a:solidFill>
                  <a:srgbClr val="F5B68B"/>
                </a:solidFill>
              </a:rPr>
              <a:t>Extension question: can you identify any problems with the Oslo Accords at this point?</a:t>
            </a:r>
          </a:p>
        </p:txBody>
      </p:sp>
      <p:sp>
        <p:nvSpPr>
          <p:cNvPr id="11" name="Content Placeholder 2">
            <a:extLst>
              <a:ext uri="{FF2B5EF4-FFF2-40B4-BE49-F238E27FC236}">
                <a16:creationId xmlns:a16="http://schemas.microsoft.com/office/drawing/2014/main" id="{84C25E24-3E04-6047-AE0E-88F7883F6AD3}"/>
              </a:ext>
            </a:extLst>
          </p:cNvPr>
          <p:cNvSpPr txBox="1">
            <a:spLocks/>
          </p:cNvSpPr>
          <p:nvPr/>
        </p:nvSpPr>
        <p:spPr>
          <a:xfrm>
            <a:off x="670705" y="2150587"/>
            <a:ext cx="9887920" cy="99765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solidFill>
                  <a:schemeClr val="tx2"/>
                </a:solidFill>
              </a:rPr>
              <a:t>No! This was the first time that Israel had recognised the PLO as representative of the Palestinian people, and it was only recently that the PLO had recognised Israel’s right to exist. This was a necessary step towards finding a solution to the problem!</a:t>
            </a:r>
          </a:p>
        </p:txBody>
      </p:sp>
      <p:sp>
        <p:nvSpPr>
          <p:cNvPr id="13" name="Content Placeholder 2">
            <a:extLst>
              <a:ext uri="{FF2B5EF4-FFF2-40B4-BE49-F238E27FC236}">
                <a16:creationId xmlns:a16="http://schemas.microsoft.com/office/drawing/2014/main" id="{3CD6E4A3-405C-7342-A199-B44484C85960}"/>
              </a:ext>
            </a:extLst>
          </p:cNvPr>
          <p:cNvSpPr txBox="1">
            <a:spLocks/>
          </p:cNvSpPr>
          <p:nvPr/>
        </p:nvSpPr>
        <p:spPr>
          <a:xfrm>
            <a:off x="327349" y="4045214"/>
            <a:ext cx="11712251" cy="997652"/>
          </a:xfrm>
          <a:prstGeom prst="rect">
            <a:avLst/>
          </a:prstGeom>
          <a:ln>
            <a:noFill/>
          </a:ln>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tx2"/>
                </a:solidFill>
                <a:cs typeface="Calibri" panose="020F0502020204030204" pitchFamily="34" charset="0"/>
              </a:rPr>
              <a:t>A ‘peace process’ is a series of steps that lead towards peace. The Oslo Accords were seen as the start of a peace process because both Israel and the PLO appeared committed to finding a </a:t>
            </a:r>
            <a:r>
              <a:rPr lang="en-GB" sz="2000" b="1" dirty="0">
                <a:solidFill>
                  <a:schemeClr val="tx2"/>
                </a:solidFill>
                <a:cs typeface="Calibri" panose="020F0502020204030204" pitchFamily="34" charset="0"/>
              </a:rPr>
              <a:t>solution</a:t>
            </a:r>
            <a:r>
              <a:rPr lang="en-GB" sz="2000" dirty="0">
                <a:solidFill>
                  <a:schemeClr val="tx2"/>
                </a:solidFill>
                <a:cs typeface="Calibri" panose="020F0502020204030204" pitchFamily="34" charset="0"/>
              </a:rPr>
              <a:t> to the problem and achieving </a:t>
            </a:r>
            <a:r>
              <a:rPr lang="en-GB" sz="2000" b="1" dirty="0">
                <a:solidFill>
                  <a:schemeClr val="tx2"/>
                </a:solidFill>
                <a:cs typeface="Calibri" panose="020F0502020204030204" pitchFamily="34" charset="0"/>
              </a:rPr>
              <a:t>peace</a:t>
            </a:r>
            <a:r>
              <a:rPr lang="en-GB" sz="2000" dirty="0">
                <a:solidFill>
                  <a:schemeClr val="tx2"/>
                </a:solidFill>
                <a:cs typeface="Calibri" panose="020F0502020204030204" pitchFamily="34" charset="0"/>
              </a:rPr>
              <a:t>. </a:t>
            </a:r>
            <a:r>
              <a:rPr lang="en-GB" sz="2000" dirty="0">
                <a:solidFill>
                  <a:schemeClr val="tx2"/>
                </a:solidFill>
              </a:rPr>
              <a:t>They agreed to work together for five years to decide on the future of Palestine and Israel</a:t>
            </a:r>
          </a:p>
        </p:txBody>
      </p:sp>
    </p:spTree>
    <p:extLst>
      <p:ext uri="{BB962C8B-B14F-4D97-AF65-F5344CB8AC3E}">
        <p14:creationId xmlns:p14="http://schemas.microsoft.com/office/powerpoint/2010/main" val="28306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OSLO Show Trailer">
            <a:hlinkClick r:id="" action="ppaction://media"/>
            <a:extLst>
              <a:ext uri="{FF2B5EF4-FFF2-40B4-BE49-F238E27FC236}">
                <a16:creationId xmlns:a16="http://schemas.microsoft.com/office/drawing/2014/main" id="{B288E8EF-A774-C04D-9803-D44D73B01572}"/>
              </a:ext>
            </a:extLst>
          </p:cNvPr>
          <p:cNvPicPr>
            <a:picLocks noRot="1" noChangeAspect="1"/>
          </p:cNvPicPr>
          <p:nvPr>
            <a:videoFile r:link="rId1"/>
          </p:nvPr>
        </p:nvPicPr>
        <p:blipFill>
          <a:blip r:embed="rId3"/>
          <a:stretch>
            <a:fillRect/>
          </a:stretch>
        </p:blipFill>
        <p:spPr>
          <a:xfrm>
            <a:off x="134973" y="902140"/>
            <a:ext cx="8944638" cy="5053719"/>
          </a:xfrm>
          <a:prstGeom prst="rect">
            <a:avLst/>
          </a:prstGeom>
        </p:spPr>
      </p:pic>
      <p:sp>
        <p:nvSpPr>
          <p:cNvPr id="5" name="Title 1">
            <a:extLst>
              <a:ext uri="{FF2B5EF4-FFF2-40B4-BE49-F238E27FC236}">
                <a16:creationId xmlns:a16="http://schemas.microsoft.com/office/drawing/2014/main" id="{BB988276-88AB-5041-8033-1AA427853651}"/>
              </a:ext>
            </a:extLst>
          </p:cNvPr>
          <p:cNvSpPr>
            <a:spLocks noGrp="1"/>
          </p:cNvSpPr>
          <p:nvPr>
            <p:ph type="title"/>
          </p:nvPr>
        </p:nvSpPr>
        <p:spPr>
          <a:xfrm>
            <a:off x="9220835" y="-344866"/>
            <a:ext cx="2846764" cy="1476801"/>
          </a:xfrm>
        </p:spPr>
        <p:txBody>
          <a:bodyPr anchor="b">
            <a:noAutofit/>
          </a:bodyPr>
          <a:lstStyle/>
          <a:p>
            <a:pPr algn="ctr"/>
            <a:r>
              <a:rPr lang="en-GB" sz="3200" b="1" dirty="0"/>
              <a:t>Why the </a:t>
            </a:r>
            <a:r>
              <a:rPr lang="en-GB" sz="3200" b="1" dirty="0">
                <a:solidFill>
                  <a:srgbClr val="00B0F0"/>
                </a:solidFill>
              </a:rPr>
              <a:t>‘Oslo’ </a:t>
            </a:r>
            <a:r>
              <a:rPr lang="en-GB" sz="3200" b="1" dirty="0"/>
              <a:t>Accords?</a:t>
            </a:r>
          </a:p>
        </p:txBody>
      </p:sp>
      <p:sp>
        <p:nvSpPr>
          <p:cNvPr id="6" name="Content Placeholder 2">
            <a:extLst>
              <a:ext uri="{FF2B5EF4-FFF2-40B4-BE49-F238E27FC236}">
                <a16:creationId xmlns:a16="http://schemas.microsoft.com/office/drawing/2014/main" id="{FB2D0722-321A-7E45-ADB8-F8DBFCE6CF3B}"/>
              </a:ext>
            </a:extLst>
          </p:cNvPr>
          <p:cNvSpPr>
            <a:spLocks noGrp="1"/>
          </p:cNvSpPr>
          <p:nvPr>
            <p:ph idx="1"/>
          </p:nvPr>
        </p:nvSpPr>
        <p:spPr>
          <a:xfrm>
            <a:off x="9220835" y="1191472"/>
            <a:ext cx="2846764" cy="3550789"/>
          </a:xfrm>
        </p:spPr>
        <p:txBody>
          <a:bodyPr anchor="t">
            <a:normAutofit fontScale="92500"/>
          </a:bodyPr>
          <a:lstStyle/>
          <a:p>
            <a:pPr marL="0" indent="0" algn="ctr">
              <a:buNone/>
            </a:pPr>
            <a:r>
              <a:rPr lang="en-US" sz="2200" dirty="0"/>
              <a:t>Because Oslo in Norway is where the </a:t>
            </a:r>
            <a:r>
              <a:rPr lang="en-US" sz="2200" b="1" dirty="0">
                <a:solidFill>
                  <a:schemeClr val="accent4"/>
                </a:solidFill>
              </a:rPr>
              <a:t>secret negotiations</a:t>
            </a:r>
            <a:r>
              <a:rPr lang="en-US" sz="2200" dirty="0">
                <a:solidFill>
                  <a:schemeClr val="accent4"/>
                </a:solidFill>
              </a:rPr>
              <a:t> </a:t>
            </a:r>
            <a:r>
              <a:rPr lang="en-US" sz="2200" dirty="0"/>
              <a:t>that led to the Oslo Accords began</a:t>
            </a:r>
          </a:p>
          <a:p>
            <a:pPr marL="0" indent="0" algn="ctr">
              <a:buNone/>
            </a:pPr>
            <a:r>
              <a:rPr lang="en-US" sz="2200" dirty="0"/>
              <a:t> The negotiations were started by </a:t>
            </a:r>
            <a:r>
              <a:rPr lang="en-US" sz="2200" b="1" dirty="0">
                <a:solidFill>
                  <a:schemeClr val="accent4"/>
                </a:solidFill>
              </a:rPr>
              <a:t>Johan Jorgen Holst</a:t>
            </a:r>
            <a:r>
              <a:rPr lang="en-US" sz="2200" dirty="0"/>
              <a:t>, the Norwegian Foreign Minister</a:t>
            </a:r>
          </a:p>
          <a:p>
            <a:pPr marL="0" indent="0" algn="ctr">
              <a:buNone/>
            </a:pPr>
            <a:r>
              <a:rPr lang="en-US" sz="2200" dirty="0"/>
              <a:t>There is a stage play called ‘Oslo’ about this. Watch this clip</a:t>
            </a:r>
          </a:p>
        </p:txBody>
      </p:sp>
      <p:sp>
        <p:nvSpPr>
          <p:cNvPr id="7" name="TextBox 6">
            <a:extLst>
              <a:ext uri="{FF2B5EF4-FFF2-40B4-BE49-F238E27FC236}">
                <a16:creationId xmlns:a16="http://schemas.microsoft.com/office/drawing/2014/main" id="{7D605CE8-5D8D-F647-8D10-C99E84CC5410}"/>
              </a:ext>
            </a:extLst>
          </p:cNvPr>
          <p:cNvSpPr txBox="1"/>
          <p:nvPr/>
        </p:nvSpPr>
        <p:spPr>
          <a:xfrm>
            <a:off x="81965" y="509339"/>
            <a:ext cx="5652582" cy="369332"/>
          </a:xfrm>
          <a:prstGeom prst="rect">
            <a:avLst/>
          </a:prstGeom>
          <a:noFill/>
        </p:spPr>
        <p:txBody>
          <a:bodyPr wrap="square" rtlCol="0">
            <a:spAutoFit/>
          </a:bodyPr>
          <a:lstStyle/>
          <a:p>
            <a:r>
              <a:rPr lang="en-GB" dirty="0">
                <a:hlinkClick r:id="rId4"/>
              </a:rPr>
              <a:t>https://www.youtube.com/watch?v=Jj47n0C3G5g</a:t>
            </a:r>
            <a:r>
              <a:rPr lang="en-GB" dirty="0"/>
              <a:t> </a:t>
            </a:r>
          </a:p>
        </p:txBody>
      </p:sp>
      <p:pic>
        <p:nvPicPr>
          <p:cNvPr id="8" name="Picture 2" descr="Oslo: What&amp;#39;s New In Norway&amp;#39;s Capital In 2020">
            <a:extLst>
              <a:ext uri="{FF2B5EF4-FFF2-40B4-BE49-F238E27FC236}">
                <a16:creationId xmlns:a16="http://schemas.microsoft.com/office/drawing/2014/main" id="{0DAF70C4-7272-B746-91F4-CDABFF0EA07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1310656">
            <a:off x="9161249" y="4656039"/>
            <a:ext cx="3130737" cy="207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23500"/>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A1458-89E4-3B46-9B84-C00191F4033D}"/>
              </a:ext>
            </a:extLst>
          </p:cNvPr>
          <p:cNvSpPr>
            <a:spLocks noGrp="1"/>
          </p:cNvSpPr>
          <p:nvPr>
            <p:ph type="title"/>
          </p:nvPr>
        </p:nvSpPr>
        <p:spPr>
          <a:xfrm>
            <a:off x="476723" y="1198418"/>
            <a:ext cx="3200400" cy="4461163"/>
          </a:xfrm>
        </p:spPr>
        <p:txBody>
          <a:bodyPr>
            <a:normAutofit/>
          </a:bodyPr>
          <a:lstStyle/>
          <a:p>
            <a:pPr lvl="0">
              <a:defRPr/>
            </a:pPr>
            <a:r>
              <a:rPr lang="en-US" sz="4800" dirty="0">
                <a:solidFill>
                  <a:srgbClr val="FFFFFF"/>
                </a:solidFill>
                <a:latin typeface="Calibri" panose="020F0502020204030204" pitchFamily="34" charset="0"/>
                <a:cs typeface="Calibri" panose="020F0502020204030204" pitchFamily="34" charset="0"/>
              </a:rPr>
              <a:t>What happened?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BCE7D44-7C54-A246-92B1-32AF4B24807D}"/>
              </a:ext>
            </a:extLst>
          </p:cNvPr>
          <p:cNvSpPr>
            <a:spLocks noGrp="1"/>
          </p:cNvSpPr>
          <p:nvPr>
            <p:ph idx="1"/>
          </p:nvPr>
        </p:nvSpPr>
        <p:spPr>
          <a:xfrm>
            <a:off x="4409219" y="597076"/>
            <a:ext cx="7574700" cy="2947198"/>
          </a:xfrm>
        </p:spPr>
        <p:txBody>
          <a:bodyPr anchor="ctr">
            <a:normAutofit/>
          </a:bodyPr>
          <a:lstStyle/>
          <a:p>
            <a:r>
              <a:rPr lang="en-US" sz="2400" dirty="0"/>
              <a:t>At first, things went according to plan:</a:t>
            </a:r>
          </a:p>
          <a:p>
            <a:pPr lvl="1"/>
            <a:r>
              <a:rPr lang="en-US" sz="2000" dirty="0"/>
              <a:t>Israel withdrew troops from Gaza and Jericho</a:t>
            </a:r>
          </a:p>
          <a:p>
            <a:pPr lvl="1"/>
            <a:r>
              <a:rPr lang="en-US" sz="2000" dirty="0"/>
              <a:t>Under the 1994 Gaza-Jericho Agreement, an elected Palestinian parliament was established: the Palestinian Authority (PA) </a:t>
            </a:r>
          </a:p>
          <a:p>
            <a:r>
              <a:rPr lang="en-US" sz="2400" dirty="0"/>
              <a:t>However:</a:t>
            </a:r>
          </a:p>
          <a:p>
            <a:pPr lvl="1"/>
            <a:r>
              <a:rPr lang="en-US" sz="2000" dirty="0"/>
              <a:t>Israeli settlements continued to be constructed in the West Bank </a:t>
            </a:r>
          </a:p>
          <a:p>
            <a:pPr lvl="1"/>
            <a:r>
              <a:rPr lang="en-GB" sz="2000" dirty="0"/>
              <a:t>Israel felt that the</a:t>
            </a:r>
            <a:r>
              <a:rPr lang="en-US" sz="2000" dirty="0"/>
              <a:t> PA was not distancing itself adequately from terrorist groups</a:t>
            </a:r>
            <a:endParaRPr lang="en-GB" sz="2000" dirty="0"/>
          </a:p>
        </p:txBody>
      </p:sp>
      <p:sp>
        <p:nvSpPr>
          <p:cNvPr id="4" name="TextBox 3">
            <a:extLst>
              <a:ext uri="{FF2B5EF4-FFF2-40B4-BE49-F238E27FC236}">
                <a16:creationId xmlns:a16="http://schemas.microsoft.com/office/drawing/2014/main" id="{55C4E353-442A-0347-A9F3-1AD692EC85D6}"/>
              </a:ext>
            </a:extLst>
          </p:cNvPr>
          <p:cNvSpPr txBox="1"/>
          <p:nvPr/>
        </p:nvSpPr>
        <p:spPr>
          <a:xfrm>
            <a:off x="4655605" y="3738651"/>
            <a:ext cx="6535053" cy="2677656"/>
          </a:xfrm>
          <a:prstGeom prst="rect">
            <a:avLst/>
          </a:prstGeom>
          <a:noFill/>
        </p:spPr>
        <p:txBody>
          <a:bodyPr wrap="square" rtlCol="0">
            <a:spAutoFit/>
          </a:bodyPr>
          <a:lstStyle/>
          <a:p>
            <a:r>
              <a:rPr lang="en-GB" sz="2400" dirty="0">
                <a:solidFill>
                  <a:srgbClr val="DE8047"/>
                </a:solidFill>
              </a:rPr>
              <a:t>Discuss the following with the person next to you:</a:t>
            </a:r>
          </a:p>
          <a:p>
            <a:pPr marL="342900" indent="-342900">
              <a:buFont typeface="Arial" panose="020B0604020202020204" pitchFamily="34" charset="0"/>
              <a:buChar char="•"/>
            </a:pPr>
            <a:r>
              <a:rPr lang="en-GB" sz="2400" dirty="0">
                <a:solidFill>
                  <a:srgbClr val="DE8047"/>
                </a:solidFill>
              </a:rPr>
              <a:t>How would you feel about these developments if you were:</a:t>
            </a:r>
          </a:p>
          <a:p>
            <a:pPr lvl="1"/>
            <a:r>
              <a:rPr lang="en-GB" sz="2400" dirty="0">
                <a:solidFill>
                  <a:srgbClr val="DE8047"/>
                </a:solidFill>
              </a:rPr>
              <a:t>a. Palestinian?</a:t>
            </a:r>
          </a:p>
          <a:p>
            <a:pPr lvl="1"/>
            <a:r>
              <a:rPr lang="en-GB" sz="2400" dirty="0">
                <a:solidFill>
                  <a:srgbClr val="DE8047"/>
                </a:solidFill>
              </a:rPr>
              <a:t>b. Israeli?</a:t>
            </a:r>
          </a:p>
          <a:p>
            <a:pPr marL="342900" indent="-342900">
              <a:buFont typeface="Arial" panose="020B0604020202020204" pitchFamily="34" charset="0"/>
              <a:buChar char="•"/>
            </a:pPr>
            <a:r>
              <a:rPr lang="en-GB" sz="2400" dirty="0">
                <a:solidFill>
                  <a:srgbClr val="DE8047"/>
                </a:solidFill>
              </a:rPr>
              <a:t>What is the problem here?</a:t>
            </a:r>
          </a:p>
          <a:p>
            <a:pPr lvl="1"/>
            <a:endParaRPr lang="en-GB" sz="2400" dirty="0">
              <a:solidFill>
                <a:srgbClr val="DE8047"/>
              </a:solidFill>
            </a:endParaRPr>
          </a:p>
        </p:txBody>
      </p:sp>
    </p:spTree>
    <p:extLst>
      <p:ext uri="{BB962C8B-B14F-4D97-AF65-F5344CB8AC3E}">
        <p14:creationId xmlns:p14="http://schemas.microsoft.com/office/powerpoint/2010/main" val="338430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96019197-C340-2D4D-8A55-478087D61956}"/>
              </a:ext>
            </a:extLst>
          </p:cNvPr>
          <p:cNvSpPr txBox="1">
            <a:spLocks/>
          </p:cNvSpPr>
          <p:nvPr/>
        </p:nvSpPr>
        <p:spPr>
          <a:xfrm>
            <a:off x="6769570" y="460868"/>
            <a:ext cx="4771178" cy="1160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sz="3700" b="1" i="0" u="none" strike="noStrike" kern="1200" cap="none" spc="0" normalizeH="0" baseline="0" noProof="0" dirty="0">
                <a:ln>
                  <a:noFill/>
                </a:ln>
                <a:solidFill>
                  <a:srgbClr val="DAB664"/>
                </a:solidFill>
                <a:effectLst/>
                <a:uLnTx/>
                <a:uFillTx/>
                <a:latin typeface="+mj-lt"/>
                <a:ea typeface="+mj-ea"/>
                <a:cs typeface="+mj-cs"/>
              </a:rPr>
              <a:t>So was a peace agreement reached?</a:t>
            </a:r>
          </a:p>
        </p:txBody>
      </p:sp>
      <p:pic>
        <p:nvPicPr>
          <p:cNvPr id="11" name="Picture 6" descr="The Oslo Accords 25 years on | Middle East Institute">
            <a:extLst>
              <a:ext uri="{FF2B5EF4-FFF2-40B4-BE49-F238E27FC236}">
                <a16:creationId xmlns:a16="http://schemas.microsoft.com/office/drawing/2014/main" id="{D6D8D204-77A3-364F-867C-F59613B7DA32}"/>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38199" y="1828900"/>
            <a:ext cx="5440195" cy="3087310"/>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a:extLst>
            <a:ext uri="{909E8E84-426E-40DD-AFC4-6F175D3DCCD1}">
              <a14:hiddenFill xmlns:a14="http://schemas.microsoft.com/office/drawing/2010/main">
                <a:solidFill>
                  <a:srgbClr val="FFFFFF"/>
                </a:solidFill>
              </a14:hiddenFill>
            </a:ext>
          </a:extLst>
        </p:spPr>
      </p:pic>
      <p:sp>
        <p:nvSpPr>
          <p:cNvPr id="21" name="Arc 17">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4932BCE0-82C2-554C-AA09-2E4BC7C65025}"/>
              </a:ext>
            </a:extLst>
          </p:cNvPr>
          <p:cNvSpPr txBox="1">
            <a:spLocks/>
          </p:cNvSpPr>
          <p:nvPr/>
        </p:nvSpPr>
        <p:spPr>
          <a:xfrm>
            <a:off x="6769570" y="1825625"/>
            <a:ext cx="4771178" cy="4388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400" b="0" i="0" u="none" strike="noStrike" cap="none" spc="0" normalizeH="0" baseline="0" noProof="0" dirty="0">
                <a:ln>
                  <a:noFill/>
                </a:ln>
                <a:effectLst/>
                <a:uLnTx/>
                <a:uFillTx/>
                <a:latin typeface="Calibri" panose="020F0502020204030204" pitchFamily="34" charset="0"/>
                <a:cs typeface="Calibri" panose="020F0502020204030204" pitchFamily="34" charset="0"/>
              </a:rPr>
              <a:t>Neither side felt that</a:t>
            </a:r>
            <a:r>
              <a:rPr kumimoji="0" lang="en-US" sz="2400" b="0" i="0" u="none" strike="noStrike" cap="none" spc="0" normalizeH="0" noProof="0" dirty="0">
                <a:ln>
                  <a:noFill/>
                </a:ln>
                <a:effectLst/>
                <a:uLnTx/>
                <a:uFillTx/>
                <a:latin typeface="Calibri" panose="020F0502020204030204" pitchFamily="34" charset="0"/>
                <a:cs typeface="Calibri" panose="020F0502020204030204" pitchFamily="34" charset="0"/>
              </a:rPr>
              <a:t> the</a:t>
            </a:r>
            <a:r>
              <a:rPr kumimoji="0" lang="en-US" sz="2400" b="0" i="0" u="none" strike="noStrike" cap="none" spc="0" normalizeH="0" baseline="0" noProof="0" dirty="0">
                <a:ln>
                  <a:noFill/>
                </a:ln>
                <a:effectLst/>
                <a:uLnTx/>
                <a:uFillTx/>
                <a:latin typeface="Calibri" panose="020F0502020204030204" pitchFamily="34" charset="0"/>
                <a:cs typeface="Calibri" panose="020F0502020204030204" pitchFamily="34" charset="0"/>
              </a:rPr>
              <a:t> other was keeping its end of the deal</a:t>
            </a:r>
          </a:p>
          <a:p>
            <a:pPr>
              <a:defRPr/>
            </a:pPr>
            <a:r>
              <a:rPr lang="en-US" sz="2400" dirty="0">
                <a:latin typeface="Calibri" panose="020F0502020204030204" pitchFamily="34" charset="0"/>
                <a:cs typeface="Calibri" panose="020F0502020204030204" pitchFamily="34" charset="0"/>
              </a:rPr>
              <a:t>So the goodwill that was so crucial to reach an agreement between Israel and Palestine deteriorated </a:t>
            </a:r>
          </a:p>
          <a:p>
            <a:pPr>
              <a:defRPr/>
            </a:pPr>
            <a:r>
              <a:rPr lang="en-US" sz="2400" b="1" dirty="0">
                <a:latin typeface="Calibri" panose="020F0502020204030204" pitchFamily="34" charset="0"/>
                <a:cs typeface="Calibri" panose="020F0502020204030204" pitchFamily="34" charset="0"/>
              </a:rPr>
              <a:t>No peace agreement was reached</a:t>
            </a:r>
          </a:p>
          <a:p>
            <a:pPr>
              <a:defRPr/>
            </a:pPr>
            <a:r>
              <a:rPr lang="en-US" sz="2400" dirty="0">
                <a:latin typeface="Calibri" panose="020F0502020204030204" pitchFamily="34" charset="0"/>
                <a:cs typeface="Calibri" panose="020F0502020204030204" pitchFamily="34" charset="0"/>
              </a:rPr>
              <a:t>And then the Camp David Summit failed in 2000, paving the way for the </a:t>
            </a:r>
            <a:r>
              <a:rPr lang="en-US" sz="2400" i="1" dirty="0">
                <a:latin typeface="Calibri" panose="020F0502020204030204" pitchFamily="34" charset="0"/>
                <a:cs typeface="Calibri" panose="020F0502020204030204" pitchFamily="34" charset="0"/>
              </a:rPr>
              <a:t>Second Intifada </a:t>
            </a:r>
            <a:r>
              <a:rPr lang="en-US" sz="2400" dirty="0">
                <a:latin typeface="Calibri" panose="020F0502020204030204" pitchFamily="34" charset="0"/>
                <a:cs typeface="Calibri" panose="020F0502020204030204" pitchFamily="34" charset="0"/>
              </a:rPr>
              <a:t>(we’ll look at this next lesson)</a:t>
            </a:r>
          </a:p>
          <a:p>
            <a:pPr>
              <a:defRPr/>
            </a:pPr>
            <a:endParaRPr kumimoji="0" lang="en-US" sz="2400" b="1" i="0" u="none" strike="noStrike" cap="none" spc="0" normalizeH="0" baseline="0" noProof="0" dirty="0">
              <a:ln>
                <a:noFill/>
              </a:ln>
              <a:effectLst/>
              <a:uLnTx/>
              <a:uFillTx/>
              <a:latin typeface="Calibri" panose="020F0502020204030204" pitchFamily="34" charset="0"/>
              <a:cs typeface="Calibri" panose="020F0502020204030204" pitchFamily="34" charset="0"/>
            </a:endParaRPr>
          </a:p>
          <a:p>
            <a:pPr marL="228600" marR="0" lvl="0" fontAlgn="auto">
              <a:spcBef>
                <a:spcPts val="1000"/>
              </a:spcBef>
              <a:spcAft>
                <a:spcPts val="0"/>
              </a:spcAft>
              <a:buClrTx/>
              <a:buSzTx/>
              <a:tabLst/>
              <a:defRPr/>
            </a:pPr>
            <a:endParaRPr kumimoji="0" lang="en-US" sz="2400" b="0" i="0" u="none" strike="noStrike"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950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BAACF94-54B0-404C-A50B-493A1A4937A3}"/>
              </a:ext>
            </a:extLst>
          </p:cNvPr>
          <p:cNvSpPr txBox="1">
            <a:spLocks/>
          </p:cNvSpPr>
          <p:nvPr/>
        </p:nvSpPr>
        <p:spPr>
          <a:xfrm>
            <a:off x="164369" y="538680"/>
            <a:ext cx="2559416" cy="4596343"/>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fontAlgn="auto">
              <a:spcBef>
                <a:spcPts val="1000"/>
              </a:spcBef>
              <a:spcAft>
                <a:spcPts val="0"/>
              </a:spcAft>
              <a:buClrTx/>
              <a:buSzTx/>
              <a:buNone/>
              <a:tabLst/>
              <a:defRPr/>
            </a:pPr>
            <a:r>
              <a:rPr kumimoji="0" lang="en-US" b="0" i="0" u="none" strike="noStrike" cap="none" spc="0" normalizeH="0" baseline="0" noProof="0" dirty="0">
                <a:ln>
                  <a:noFill/>
                </a:ln>
                <a:solidFill>
                  <a:srgbClr val="998EC3"/>
                </a:solidFill>
                <a:effectLst/>
                <a:uLnTx/>
                <a:uFillTx/>
              </a:rPr>
              <a:t>What happened to the Palestinian land that had been divided into areas A, B and C under the Oslo Accords? </a:t>
            </a:r>
            <a:endParaRPr lang="en-US" dirty="0">
              <a:solidFill>
                <a:srgbClr val="998EC3"/>
              </a:solidFill>
            </a:endParaRPr>
          </a:p>
          <a:p>
            <a:pPr marL="0" marR="0" lvl="0" indent="0" algn="ctr" fontAlgn="auto">
              <a:spcBef>
                <a:spcPts val="1000"/>
              </a:spcBef>
              <a:spcAft>
                <a:spcPts val="0"/>
              </a:spcAft>
              <a:buClrTx/>
              <a:buSzTx/>
              <a:buNone/>
              <a:tabLst/>
              <a:defRPr/>
            </a:pPr>
            <a:r>
              <a:rPr kumimoji="0" lang="en-US" b="0" i="0" u="none" strike="noStrike" cap="none" spc="0" normalizeH="0" baseline="0" noProof="0" dirty="0">
                <a:ln>
                  <a:noFill/>
                </a:ln>
                <a:solidFill>
                  <a:srgbClr val="DE8047"/>
                </a:solidFill>
                <a:effectLst/>
                <a:uLnTx/>
                <a:uFillTx/>
              </a:rPr>
              <a:t>This "</a:t>
            </a:r>
            <a:r>
              <a:rPr kumimoji="0" lang="en-US" b="1" i="0" u="none" strike="noStrike" cap="none" spc="0" normalizeH="0" baseline="0" noProof="0" dirty="0">
                <a:ln>
                  <a:noFill/>
                </a:ln>
                <a:solidFill>
                  <a:srgbClr val="DE8047"/>
                </a:solidFill>
                <a:effectLst/>
                <a:uLnTx/>
                <a:uFillTx/>
              </a:rPr>
              <a:t>temporary</a:t>
            </a:r>
            <a:r>
              <a:rPr kumimoji="0" lang="en-US" b="0" i="0" u="none" strike="noStrike" cap="none" spc="0" normalizeH="0" baseline="0" noProof="0" dirty="0">
                <a:ln>
                  <a:noFill/>
                </a:ln>
                <a:solidFill>
                  <a:srgbClr val="DE8047"/>
                </a:solidFill>
                <a:effectLst/>
                <a:uLnTx/>
                <a:uFillTx/>
              </a:rPr>
              <a:t>” division of Palestinian territory remains in place today!</a:t>
            </a:r>
          </a:p>
          <a:p>
            <a:pPr marL="228600" marR="0" lvl="0" algn="ctr" fontAlgn="auto">
              <a:spcBef>
                <a:spcPts val="1000"/>
              </a:spcBef>
              <a:spcAft>
                <a:spcPts val="0"/>
              </a:spcAft>
              <a:buClrTx/>
              <a:buSzTx/>
              <a:tabLst/>
              <a:defRPr/>
            </a:pPr>
            <a:endParaRPr kumimoji="0" lang="en-US" sz="2200" b="0" i="0" u="none" strike="noStrike" cap="none" spc="0" normalizeH="0" baseline="0" noProof="0" dirty="0">
              <a:ln>
                <a:noFill/>
              </a:ln>
              <a:effectLst/>
              <a:uLnTx/>
              <a:uFillTx/>
            </a:endParaRPr>
          </a:p>
        </p:txBody>
      </p:sp>
      <p:sp>
        <p:nvSpPr>
          <p:cNvPr id="5" name="Title 1">
            <a:extLst>
              <a:ext uri="{FF2B5EF4-FFF2-40B4-BE49-F238E27FC236}">
                <a16:creationId xmlns:a16="http://schemas.microsoft.com/office/drawing/2014/main" id="{73D1E053-5B94-2447-945B-8230B16D1907}"/>
              </a:ext>
            </a:extLst>
          </p:cNvPr>
          <p:cNvSpPr txBox="1">
            <a:spLocks/>
          </p:cNvSpPr>
          <p:nvPr/>
        </p:nvSpPr>
        <p:spPr>
          <a:xfrm>
            <a:off x="307061" y="5159209"/>
            <a:ext cx="2274031" cy="11601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3200" b="1" i="1" u="none" strike="noStrike" kern="1200" cap="none" spc="0" normalizeH="0" baseline="0" noProof="0" dirty="0">
                <a:ln>
                  <a:noFill/>
                </a:ln>
                <a:solidFill>
                  <a:schemeClr val="accent2"/>
                </a:solidFill>
                <a:effectLst/>
                <a:uLnTx/>
                <a:uFillTx/>
                <a:latin typeface="+mj-lt"/>
                <a:ea typeface="+mj-ea"/>
                <a:cs typeface="+mj-cs"/>
              </a:rPr>
              <a:t>What does this map show?</a:t>
            </a:r>
          </a:p>
        </p:txBody>
      </p:sp>
      <p:pic>
        <p:nvPicPr>
          <p:cNvPr id="6" name="Picture 2" descr="Israeli settlements">
            <a:extLst>
              <a:ext uri="{FF2B5EF4-FFF2-40B4-BE49-F238E27FC236}">
                <a16:creationId xmlns:a16="http://schemas.microsoft.com/office/drawing/2014/main" id="{BDE78B93-61F0-EB4B-BECB-41AF05C5A1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1517" y="857165"/>
            <a:ext cx="9264715" cy="521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6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descr="Graphical user interface, application, Word, PowerPoint&#10;&#10;Description automatically generated">
            <a:extLst>
              <a:ext uri="{FF2B5EF4-FFF2-40B4-BE49-F238E27FC236}">
                <a16:creationId xmlns:a16="http://schemas.microsoft.com/office/drawing/2014/main" id="{13ABD2DA-0CD3-FB4B-8D7F-0B8ADC2DEBF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bwMode="auto">
          <a:xfrm>
            <a:off x="6579021" y="152004"/>
            <a:ext cx="4910667" cy="6519322"/>
          </a:xfrm>
          <a:prstGeom prst="rect">
            <a:avLst/>
          </a:prstGeom>
          <a:ln>
            <a:noFill/>
          </a:ln>
          <a:extLst>
            <a:ext uri="{53640926-AAD7-44D8-BBD7-CCE9431645EC}">
              <a14:shadowObscured xmlns:a14="http://schemas.microsoft.com/office/drawing/2010/main"/>
            </a:ext>
          </a:extLst>
        </p:spPr>
      </p:pic>
      <p:pic>
        <p:nvPicPr>
          <p:cNvPr id="9" name="Picture 6" descr="The Oslo Accords 25 years on | Middle East Institute">
            <a:extLst>
              <a:ext uri="{FF2B5EF4-FFF2-40B4-BE49-F238E27FC236}">
                <a16:creationId xmlns:a16="http://schemas.microsoft.com/office/drawing/2014/main" id="{E924F9DD-DE9F-A74F-B6D6-C287C6728E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4322" y="3572931"/>
            <a:ext cx="4808658" cy="2731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Palestinians begin work on exhumation of Yasser Arafat | The Times">
            <a:extLst>
              <a:ext uri="{FF2B5EF4-FFF2-40B4-BE49-F238E27FC236}">
                <a16:creationId xmlns:a16="http://schemas.microsoft.com/office/drawing/2014/main" id="{3459B5CF-47F7-E94E-A066-D8EE0626667D}"/>
              </a:ext>
            </a:extLst>
          </p:cNvPr>
          <p:cNvPicPr>
            <a:picLocks noChangeAspect="1" noChangeArrowheads="1"/>
          </p:cNvPicPr>
          <p:nvPr/>
        </p:nvPicPr>
        <p:blipFill>
          <a:blip r:embed="rId4" r:link="rId5">
            <a:extLst>
              <a:ext uri="{28A0092B-C50C-407E-A947-70E740481C1C}">
                <a14:useLocalDpi xmlns:a14="http://schemas.microsoft.com/office/drawing/2010/main"/>
              </a:ext>
            </a:extLst>
          </a:blip>
          <a:stretch>
            <a:fillRect/>
          </a:stretch>
        </p:blipFill>
        <p:spPr bwMode="auto">
          <a:xfrm>
            <a:off x="1237477" y="698148"/>
            <a:ext cx="3890107" cy="258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380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lestine and Israel: Mapping an annexation | Infographic News | Al Jazeera">
            <a:extLst>
              <a:ext uri="{FF2B5EF4-FFF2-40B4-BE49-F238E27FC236}">
                <a16:creationId xmlns:a16="http://schemas.microsoft.com/office/drawing/2014/main" id="{1107CF20-3CAF-7F40-BD57-829F0D86BB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1197" y="4431173"/>
            <a:ext cx="3944954" cy="221903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15BAB02-DA2A-F646-B79E-1B6E4B8C92D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541287" y="1049860"/>
            <a:ext cx="2032330" cy="5699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PR">
            <a:extLst>
              <a:ext uri="{FF2B5EF4-FFF2-40B4-BE49-F238E27FC236}">
                <a16:creationId xmlns:a16="http://schemas.microsoft.com/office/drawing/2014/main" id="{BBCC5694-A4DD-D04F-AF4C-DF01CF382B1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1603" y="3057049"/>
            <a:ext cx="1439677" cy="1650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BC News | In Depth | World | Israel and the Palestinians">
            <a:extLst>
              <a:ext uri="{FF2B5EF4-FFF2-40B4-BE49-F238E27FC236}">
                <a16:creationId xmlns:a16="http://schemas.microsoft.com/office/drawing/2014/main" id="{C3CFA2DB-17AF-2749-B582-FEBD2A3807C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98743" y="1326883"/>
            <a:ext cx="2093586" cy="2093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2746AD7-10A1-1E4D-B730-5A9DA82AB22E}"/>
              </a:ext>
            </a:extLst>
          </p:cNvPr>
          <p:cNvSpPr/>
          <p:nvPr/>
        </p:nvSpPr>
        <p:spPr>
          <a:xfrm>
            <a:off x="148447" y="87288"/>
            <a:ext cx="11823420"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2800" b="1" cap="none" spc="0" dirty="0">
                <a:ln/>
                <a:solidFill>
                  <a:schemeClr val="accent3"/>
                </a:solidFill>
                <a:effectLst/>
              </a:rPr>
              <a:t>12d. In small groups, use these maps to discuss how Palestinians would have felt in the 1990s</a:t>
            </a:r>
          </a:p>
        </p:txBody>
      </p:sp>
      <p:pic>
        <p:nvPicPr>
          <p:cNvPr id="9" name="Picture 8" descr="Explainer: Israel, annexation and the West Bank - BBC News">
            <a:extLst>
              <a:ext uri="{FF2B5EF4-FFF2-40B4-BE49-F238E27FC236}">
                <a16:creationId xmlns:a16="http://schemas.microsoft.com/office/drawing/2014/main" id="{E7733989-734C-364F-A303-4FF80814A2F3}"/>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18064"/>
          <a:stretch/>
        </p:blipFill>
        <p:spPr bwMode="auto">
          <a:xfrm>
            <a:off x="8493258" y="914400"/>
            <a:ext cx="3560760" cy="58350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xplainer: Israel, annexation and the West Bank - BBC News">
            <a:extLst>
              <a:ext uri="{FF2B5EF4-FFF2-40B4-BE49-F238E27FC236}">
                <a16:creationId xmlns:a16="http://schemas.microsoft.com/office/drawing/2014/main" id="{ECD8BD6E-962D-D243-89FA-7E3442F419CA}"/>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7077675" y="2394133"/>
            <a:ext cx="2093586" cy="7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67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3DACE-4437-AF46-9254-6E8B9C28CC35}"/>
              </a:ext>
            </a:extLst>
          </p:cNvPr>
          <p:cNvSpPr>
            <a:spLocks noGrp="1"/>
          </p:cNvSpPr>
          <p:nvPr>
            <p:ph type="title"/>
          </p:nvPr>
        </p:nvSpPr>
        <p:spPr>
          <a:xfrm>
            <a:off x="542160" y="552091"/>
            <a:ext cx="3600860" cy="5431536"/>
          </a:xfrm>
        </p:spPr>
        <p:txBody>
          <a:bodyPr>
            <a:normAutofit/>
          </a:bodyPr>
          <a:lstStyle/>
          <a:p>
            <a:pPr algn="ctr"/>
            <a:r>
              <a:rPr lang="en-GB" sz="5400" b="1" dirty="0"/>
              <a:t>Learning objectives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74F646-04D5-FA41-A9AD-C6143C360A5B}"/>
              </a:ext>
            </a:extLst>
          </p:cNvPr>
          <p:cNvSpPr>
            <a:spLocks noGrp="1"/>
          </p:cNvSpPr>
          <p:nvPr>
            <p:ph idx="1"/>
          </p:nvPr>
        </p:nvSpPr>
        <p:spPr>
          <a:xfrm>
            <a:off x="5281587" y="1299121"/>
            <a:ext cx="6348109" cy="4259758"/>
          </a:xfrm>
        </p:spPr>
        <p:txBody>
          <a:bodyPr anchor="ctr">
            <a:normAutofit/>
          </a:bodyPr>
          <a:lstStyle/>
          <a:p>
            <a:pPr marL="0" indent="0">
              <a:buNone/>
            </a:pPr>
            <a:r>
              <a:rPr lang="en-GB" sz="3000" dirty="0"/>
              <a:t>By the end of this lesson, you should be able to: </a:t>
            </a:r>
          </a:p>
          <a:p>
            <a:r>
              <a:rPr lang="en-GB" sz="3000" dirty="0">
                <a:cs typeface="Calibri" panose="020F0502020204030204" pitchFamily="34" charset="0"/>
              </a:rPr>
              <a:t>Describe what the Oslo Accords were </a:t>
            </a:r>
          </a:p>
          <a:p>
            <a:r>
              <a:rPr lang="en-GB" sz="3000" dirty="0">
                <a:cs typeface="Calibri" panose="020F0502020204030204" pitchFamily="34" charset="0"/>
              </a:rPr>
              <a:t>Explain why the Oslo Accords were celebrated</a:t>
            </a:r>
          </a:p>
          <a:p>
            <a:r>
              <a:rPr lang="en-GB" sz="3000" dirty="0">
                <a:cs typeface="Calibri" panose="020F0502020204030204" pitchFamily="34" charset="0"/>
              </a:rPr>
              <a:t>Discuss the success of the Oslo Accords</a:t>
            </a:r>
          </a:p>
          <a:p>
            <a:pPr marL="0" indent="0">
              <a:buNone/>
            </a:pPr>
            <a:endParaRPr lang="en-GB" sz="3000" dirty="0"/>
          </a:p>
        </p:txBody>
      </p:sp>
    </p:spTree>
    <p:extLst>
      <p:ext uri="{BB962C8B-B14F-4D97-AF65-F5344CB8AC3E}">
        <p14:creationId xmlns:p14="http://schemas.microsoft.com/office/powerpoint/2010/main" val="147350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47FA-9F0D-C147-BA84-5489D21A185E}"/>
              </a:ext>
            </a:extLst>
          </p:cNvPr>
          <p:cNvSpPr>
            <a:spLocks noGrp="1"/>
          </p:cNvSpPr>
          <p:nvPr>
            <p:ph type="title"/>
          </p:nvPr>
        </p:nvSpPr>
        <p:spPr>
          <a:xfrm>
            <a:off x="315389" y="713386"/>
            <a:ext cx="4760193" cy="646332"/>
          </a:xfrm>
        </p:spPr>
        <p:txBody>
          <a:bodyPr>
            <a:normAutofit fontScale="90000"/>
          </a:bodyPr>
          <a:lstStyle/>
          <a:p>
            <a:pPr algn="ctr"/>
            <a:r>
              <a:rPr lang="en-GB" b="1" dirty="0">
                <a:solidFill>
                  <a:schemeClr val="accent4"/>
                </a:solidFill>
              </a:rPr>
              <a:t>Homework</a:t>
            </a:r>
          </a:p>
        </p:txBody>
      </p:sp>
      <p:sp>
        <p:nvSpPr>
          <p:cNvPr id="3" name="Content Placeholder 2">
            <a:extLst>
              <a:ext uri="{FF2B5EF4-FFF2-40B4-BE49-F238E27FC236}">
                <a16:creationId xmlns:a16="http://schemas.microsoft.com/office/drawing/2014/main" id="{C7B5505D-DADB-4A4B-B6EE-67071C4432FF}"/>
              </a:ext>
            </a:extLst>
          </p:cNvPr>
          <p:cNvSpPr>
            <a:spLocks noGrp="1"/>
          </p:cNvSpPr>
          <p:nvPr>
            <p:ph idx="1"/>
          </p:nvPr>
        </p:nvSpPr>
        <p:spPr>
          <a:xfrm>
            <a:off x="315389" y="2658061"/>
            <a:ext cx="4760194" cy="4351338"/>
          </a:xfrm>
        </p:spPr>
        <p:txBody>
          <a:bodyPr>
            <a:noAutofit/>
          </a:bodyPr>
          <a:lstStyle/>
          <a:p>
            <a:pPr marL="0" indent="0" algn="ctr">
              <a:buNone/>
            </a:pPr>
            <a:r>
              <a:rPr lang="en-US" sz="1800" dirty="0"/>
              <a:t>The Oslo Accords have been described by Edward Said as a</a:t>
            </a:r>
            <a:r>
              <a:rPr lang="en-US" sz="1800" b="1" dirty="0"/>
              <a:t> Palestinian Versailles</a:t>
            </a:r>
            <a:r>
              <a:rPr lang="en-US" sz="1800" dirty="0"/>
              <a:t> - “l</a:t>
            </a:r>
            <a:r>
              <a:rPr lang="en-GB" sz="1800" dirty="0"/>
              <a:t>et us call the agreement by its real name: an instrument of Palestinian surrender, a Palestinian Versailles”</a:t>
            </a:r>
          </a:p>
          <a:p>
            <a:pPr marL="0" indent="0" algn="ctr">
              <a:buNone/>
            </a:pPr>
            <a:r>
              <a:rPr lang="en-GB" sz="1800" dirty="0">
                <a:solidFill>
                  <a:schemeClr val="accent4"/>
                </a:solidFill>
              </a:rPr>
              <a:t>To what extent were the Oslo Accords a Palestinian Versailles?</a:t>
            </a:r>
            <a:endParaRPr lang="en-US" sz="1800" dirty="0">
              <a:solidFill>
                <a:schemeClr val="accent4"/>
              </a:solidFill>
            </a:endParaRPr>
          </a:p>
          <a:p>
            <a:pPr marL="0" indent="0" algn="ctr">
              <a:buNone/>
            </a:pPr>
            <a:r>
              <a:rPr lang="en-US" sz="1800" dirty="0"/>
              <a:t>Remember to justify and </a:t>
            </a:r>
            <a:r>
              <a:rPr lang="en-US" sz="1800" dirty="0" err="1"/>
              <a:t>contextualise</a:t>
            </a:r>
            <a:r>
              <a:rPr lang="en-US" sz="1800" dirty="0"/>
              <a:t> your answer.</a:t>
            </a:r>
          </a:p>
          <a:p>
            <a:pPr marL="0" indent="0" algn="ctr">
              <a:buNone/>
            </a:pPr>
            <a:endParaRPr lang="en-US" sz="1800" dirty="0">
              <a:solidFill>
                <a:schemeClr val="accent4"/>
              </a:solidFill>
            </a:endParaRPr>
          </a:p>
          <a:p>
            <a:pPr marL="0" indent="0">
              <a:buNone/>
            </a:pPr>
            <a:r>
              <a:rPr lang="en-US" sz="1800" dirty="0"/>
              <a:t>Full article by Said: </a:t>
            </a:r>
            <a:r>
              <a:rPr lang="en-US" sz="1800" dirty="0">
                <a:hlinkClick r:id="rId2"/>
              </a:rPr>
              <a:t>https://www.lrb.co.uk/the-paper/v15/n20/edward-said/the-morning-after</a:t>
            </a:r>
            <a:r>
              <a:rPr lang="en-US" sz="1800" dirty="0"/>
              <a:t> </a:t>
            </a:r>
            <a:endParaRPr lang="en-GB" sz="1800" dirty="0"/>
          </a:p>
        </p:txBody>
      </p:sp>
      <p:pic>
        <p:nvPicPr>
          <p:cNvPr id="1026" name="Picture 2" descr="Palace of Versailles | History &amp;amp; Facts | Britannica">
            <a:extLst>
              <a:ext uri="{FF2B5EF4-FFF2-40B4-BE49-F238E27FC236}">
                <a16:creationId xmlns:a16="http://schemas.microsoft.com/office/drawing/2014/main" id="{1A7C68DE-1C97-044E-8C4B-9AF346101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0944" y="3661293"/>
            <a:ext cx="4572000" cy="304894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F62EDA8-3ABC-134D-B805-24053442AAEB}"/>
              </a:ext>
            </a:extLst>
          </p:cNvPr>
          <p:cNvSpPr txBox="1">
            <a:spLocks/>
          </p:cNvSpPr>
          <p:nvPr/>
        </p:nvSpPr>
        <p:spPr>
          <a:xfrm>
            <a:off x="10295314" y="4106841"/>
            <a:ext cx="1761282" cy="1830134"/>
          </a:xfrm>
          <a:prstGeom prst="rect">
            <a:avLst/>
          </a:prstGeom>
          <a:solidFill>
            <a:srgbClr val="000000">
              <a:alpha val="50000"/>
            </a:srgbClr>
          </a:solidFill>
          <a:ln>
            <a:noFill/>
          </a:ln>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The Treaty of Versailles was signed at the Palace of Versailles outside Paris (pictured)</a:t>
            </a:r>
          </a:p>
        </p:txBody>
      </p:sp>
      <p:pic>
        <p:nvPicPr>
          <p:cNvPr id="7" name="Picture 6" descr="Graphical user interface, application&#10;&#10;Description automatically generated">
            <a:extLst>
              <a:ext uri="{FF2B5EF4-FFF2-40B4-BE49-F238E27FC236}">
                <a16:creationId xmlns:a16="http://schemas.microsoft.com/office/drawing/2014/main" id="{40F5EA8D-EBE7-2040-9592-9BAA4E73758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380383" y="68061"/>
            <a:ext cx="6691953" cy="3515503"/>
          </a:xfrm>
          <a:prstGeom prst="rect">
            <a:avLst/>
          </a:prstGeom>
        </p:spPr>
      </p:pic>
      <p:sp>
        <p:nvSpPr>
          <p:cNvPr id="4" name="Rectangle 3">
            <a:extLst>
              <a:ext uri="{FF2B5EF4-FFF2-40B4-BE49-F238E27FC236}">
                <a16:creationId xmlns:a16="http://schemas.microsoft.com/office/drawing/2014/main" id="{3E965452-FFF2-4E4B-B464-2BB7BF4DCFF8}"/>
              </a:ext>
            </a:extLst>
          </p:cNvPr>
          <p:cNvSpPr/>
          <p:nvPr/>
        </p:nvSpPr>
        <p:spPr>
          <a:xfrm>
            <a:off x="315388" y="1383378"/>
            <a:ext cx="4760194" cy="830997"/>
          </a:xfrm>
          <a:prstGeom prst="rect">
            <a:avLst/>
          </a:prstGeom>
        </p:spPr>
        <p:txBody>
          <a:bodyPr wrap="square">
            <a:spAutoFit/>
          </a:bodyPr>
          <a:lstStyle/>
          <a:p>
            <a:pPr algn="ctr"/>
            <a:r>
              <a:rPr lang="en-GB" sz="2400" dirty="0">
                <a:solidFill>
                  <a:schemeClr val="accent4"/>
                </a:solidFill>
              </a:rPr>
              <a:t>What can you remember about the Treaty of Versailles?</a:t>
            </a:r>
          </a:p>
        </p:txBody>
      </p:sp>
    </p:spTree>
    <p:extLst>
      <p:ext uri="{BB962C8B-B14F-4D97-AF65-F5344CB8AC3E}">
        <p14:creationId xmlns:p14="http://schemas.microsoft.com/office/powerpoint/2010/main" val="1234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D41246-BAE0-384B-8C99-DC260EB2AFF8}"/>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dirty="0">
                <a:solidFill>
                  <a:srgbClr val="FFFFFF"/>
                </a:solidFill>
                <a:latin typeface="+mj-lt"/>
                <a:ea typeface="+mj-ea"/>
                <a:cs typeface="+mj-cs"/>
              </a:rPr>
              <a:t>Plenary: exit </a:t>
            </a:r>
            <a:r>
              <a:rPr lang="en-US" sz="4000" dirty="0">
                <a:solidFill>
                  <a:srgbClr val="FFFFFF"/>
                </a:solidFill>
              </a:rPr>
              <a:t>s</a:t>
            </a:r>
            <a:r>
              <a:rPr lang="en-US" sz="4000" kern="1200" dirty="0">
                <a:solidFill>
                  <a:srgbClr val="FFFFFF"/>
                </a:solidFill>
                <a:latin typeface="+mj-lt"/>
                <a:ea typeface="+mj-ea"/>
                <a:cs typeface="+mj-cs"/>
              </a:rPr>
              <a:t>lips</a:t>
            </a:r>
          </a:p>
        </p:txBody>
      </p:sp>
      <p:sp>
        <p:nvSpPr>
          <p:cNvPr id="3" name="Content Placeholder 2">
            <a:extLst>
              <a:ext uri="{FF2B5EF4-FFF2-40B4-BE49-F238E27FC236}">
                <a16:creationId xmlns:a16="http://schemas.microsoft.com/office/drawing/2014/main" id="{6647946D-ECDC-494B-BA33-45833CFDE666}"/>
              </a:ext>
            </a:extLst>
          </p:cNvPr>
          <p:cNvSpPr>
            <a:spLocks noGrp="1"/>
          </p:cNvSpPr>
          <p:nvPr>
            <p:ph idx="1"/>
          </p:nvPr>
        </p:nvSpPr>
        <p:spPr>
          <a:xfrm>
            <a:off x="4603468" y="5839017"/>
            <a:ext cx="6829520" cy="403749"/>
          </a:xfrm>
        </p:spPr>
        <p:txBody>
          <a:bodyPr vert="horz" lIns="91440" tIns="45720" rIns="91440" bIns="45720" rtlCol="0">
            <a:normAutofit/>
          </a:bodyPr>
          <a:lstStyle/>
          <a:p>
            <a:pPr marL="0" indent="0">
              <a:buNone/>
            </a:pPr>
            <a:r>
              <a:rPr lang="en-US" sz="1600" kern="1200" dirty="0">
                <a:solidFill>
                  <a:srgbClr val="E7E6E6"/>
                </a:solidFill>
                <a:latin typeface="+mn-lt"/>
                <a:ea typeface="+mn-ea"/>
                <a:cs typeface="+mn-cs"/>
              </a:rPr>
              <a:t>With a partner, name two things you have learnt today about the Oslo Accords</a:t>
            </a:r>
          </a:p>
        </p:txBody>
      </p:sp>
      <p:pic>
        <p:nvPicPr>
          <p:cNvPr id="8" name="Picture 4" descr="Explainer: Israel, annexation and the West Bank - BBC News">
            <a:extLst>
              <a:ext uri="{FF2B5EF4-FFF2-40B4-BE49-F238E27FC236}">
                <a16:creationId xmlns:a16="http://schemas.microsoft.com/office/drawing/2014/main" id="{419EDC81-C9D2-7843-BF98-1F56A48BFED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176745" y="321732"/>
            <a:ext cx="2055661" cy="4111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lestine and Israel: Mapping an annexation | Human Rights News | Al Jazeera">
            <a:extLst>
              <a:ext uri="{FF2B5EF4-FFF2-40B4-BE49-F238E27FC236}">
                <a16:creationId xmlns:a16="http://schemas.microsoft.com/office/drawing/2014/main" id="{EA9D5C83-7469-2A45-83D8-2E79959FFAA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06588" y="321734"/>
            <a:ext cx="3574312" cy="2010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Yasser Arafat, a legacy of tenacity">
            <a:extLst>
              <a:ext uri="{FF2B5EF4-FFF2-40B4-BE49-F238E27FC236}">
                <a16:creationId xmlns:a16="http://schemas.microsoft.com/office/drawing/2014/main" id="{41605F74-56A4-AE4F-8165-3C053159FBD9}"/>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69388" y="2422097"/>
            <a:ext cx="2836343" cy="20138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rael&amp;#39;s Yitzhak Rabin assassinated at peace rally - archive, 1995 | Middle  East and North Africa | The Guardian">
            <a:extLst>
              <a:ext uri="{FF2B5EF4-FFF2-40B4-BE49-F238E27FC236}">
                <a16:creationId xmlns:a16="http://schemas.microsoft.com/office/drawing/2014/main" id="{BBE28AEE-F414-4A43-A9DF-E09161F7EBF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086176" y="478401"/>
            <a:ext cx="3797984" cy="379798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6" descr="The Oslo Accords 25 years on | Middle East Institute">
            <a:extLst>
              <a:ext uri="{FF2B5EF4-FFF2-40B4-BE49-F238E27FC236}">
                <a16:creationId xmlns:a16="http://schemas.microsoft.com/office/drawing/2014/main" id="{3092812B-DB32-434F-B6BE-0FC14F32049A}"/>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33809" y="4525715"/>
            <a:ext cx="3542821" cy="20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43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85AA045E-0BF2-DF4A-B04A-DEB3F108E321}"/>
              </a:ext>
            </a:extLst>
          </p:cNvPr>
          <p:cNvSpPr>
            <a:spLocks noGrp="1"/>
          </p:cNvSpPr>
          <p:nvPr>
            <p:ph idx="1"/>
          </p:nvPr>
        </p:nvSpPr>
        <p:spPr>
          <a:xfrm>
            <a:off x="5615162" y="834281"/>
            <a:ext cx="5542387" cy="5089441"/>
          </a:xfrm>
        </p:spPr>
        <p:txBody>
          <a:bodyPr lIns="90000" anchor="t">
            <a:noAutofit/>
          </a:bodyPr>
          <a:lstStyle/>
          <a:p>
            <a:r>
              <a:rPr lang="en-GB" sz="2400" b="1" dirty="0">
                <a:solidFill>
                  <a:schemeClr val="accent4"/>
                </a:solidFill>
                <a:cs typeface="Calibri" panose="020F0502020204030204" pitchFamily="34" charset="0"/>
              </a:rPr>
              <a:t>Oslo Accords</a:t>
            </a:r>
          </a:p>
          <a:p>
            <a:pPr marL="0" indent="0">
              <a:buNone/>
            </a:pPr>
            <a:endParaRPr lang="en-GB" sz="2400" b="1" dirty="0">
              <a:solidFill>
                <a:schemeClr val="accent4"/>
              </a:solidFill>
              <a:cs typeface="Calibri" panose="020F0502020204030204" pitchFamily="34" charset="0"/>
            </a:endParaRPr>
          </a:p>
          <a:p>
            <a:r>
              <a:rPr lang="en-GB" sz="2400" b="1" dirty="0">
                <a:solidFill>
                  <a:schemeClr val="accent4"/>
                </a:solidFill>
                <a:cs typeface="Calibri" panose="020F0502020204030204" pitchFamily="34" charset="0"/>
              </a:rPr>
              <a:t>Peace process</a:t>
            </a:r>
          </a:p>
          <a:p>
            <a:pPr marL="0" indent="0">
              <a:buNone/>
            </a:pPr>
            <a:endParaRPr lang="en-GB" sz="2400" b="1" dirty="0">
              <a:solidFill>
                <a:schemeClr val="accent4"/>
              </a:solidFill>
              <a:cs typeface="Calibri" panose="020F0502020204030204" pitchFamily="34" charset="0"/>
            </a:endParaRPr>
          </a:p>
          <a:p>
            <a:r>
              <a:rPr lang="en-US" sz="2400" b="1" dirty="0">
                <a:solidFill>
                  <a:schemeClr val="accent4"/>
                </a:solidFill>
              </a:rPr>
              <a:t>Johan Jorgen Holst</a:t>
            </a:r>
          </a:p>
          <a:p>
            <a:pPr marL="0" indent="0">
              <a:buNone/>
            </a:pPr>
            <a:endParaRPr lang="en-US" sz="2400" b="1" dirty="0">
              <a:solidFill>
                <a:schemeClr val="accent4"/>
              </a:solidFill>
            </a:endParaRPr>
          </a:p>
          <a:p>
            <a:r>
              <a:rPr lang="en-US" sz="2400" b="1" dirty="0">
                <a:solidFill>
                  <a:schemeClr val="accent4"/>
                </a:solidFill>
              </a:rPr>
              <a:t>Yitzhak Rabin</a:t>
            </a:r>
          </a:p>
          <a:p>
            <a:endParaRPr lang="en-GB" sz="1900" dirty="0"/>
          </a:p>
        </p:txBody>
      </p:sp>
      <p:sp>
        <p:nvSpPr>
          <p:cNvPr id="12" name="Title 1">
            <a:extLst>
              <a:ext uri="{FF2B5EF4-FFF2-40B4-BE49-F238E27FC236}">
                <a16:creationId xmlns:a16="http://schemas.microsoft.com/office/drawing/2014/main" id="{174BCED5-6A4B-3849-9EAF-049DF111D7A0}"/>
              </a:ext>
            </a:extLst>
          </p:cNvPr>
          <p:cNvSpPr txBox="1">
            <a:spLocks/>
          </p:cNvSpPr>
          <p:nvPr/>
        </p:nvSpPr>
        <p:spPr>
          <a:xfrm>
            <a:off x="566246" y="777612"/>
            <a:ext cx="3796306" cy="26909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Today’s keywords</a:t>
            </a:r>
            <a:br>
              <a:rPr lang="en-GB" sz="3600" dirty="0"/>
            </a:br>
            <a:br>
              <a:rPr lang="en-GB" sz="2800" dirty="0"/>
            </a:br>
            <a:r>
              <a:rPr lang="en-GB" sz="2800" dirty="0"/>
              <a:t>In small groups: have you come across any of these before?</a:t>
            </a:r>
          </a:p>
          <a:p>
            <a:endParaRPr lang="en-GB" sz="2800" dirty="0"/>
          </a:p>
          <a:p>
            <a:r>
              <a:rPr lang="en-GB" sz="2800" dirty="0"/>
              <a:t>Add these to your glossary</a:t>
            </a:r>
            <a:br>
              <a:rPr lang="en-GB" sz="2400" dirty="0"/>
            </a:br>
            <a:r>
              <a:rPr lang="en-GB" sz="2400" dirty="0"/>
              <a:t> </a:t>
            </a:r>
            <a:br>
              <a:rPr lang="en-GB" sz="2400" dirty="0"/>
            </a:br>
            <a:endParaRPr lang="en-GB" sz="2400" dirty="0"/>
          </a:p>
        </p:txBody>
      </p:sp>
    </p:spTree>
    <p:extLst>
      <p:ext uri="{BB962C8B-B14F-4D97-AF65-F5344CB8AC3E}">
        <p14:creationId xmlns:p14="http://schemas.microsoft.com/office/powerpoint/2010/main" val="27471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D0B8097-EE1B-ED4E-B522-77E80A56C1E0}"/>
              </a:ext>
            </a:extLst>
          </p:cNvPr>
          <p:cNvSpPr txBox="1">
            <a:spLocks/>
          </p:cNvSpPr>
          <p:nvPr/>
        </p:nvSpPr>
        <p:spPr>
          <a:xfrm>
            <a:off x="566246" y="777612"/>
            <a:ext cx="3796306" cy="26909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Today’s keywords</a:t>
            </a:r>
            <a:br>
              <a:rPr lang="en-GB" sz="3600" dirty="0"/>
            </a:br>
            <a:br>
              <a:rPr lang="en-GB" sz="2800" dirty="0"/>
            </a:br>
            <a:r>
              <a:rPr lang="en-GB" sz="2800" dirty="0"/>
              <a:t>In small groups: have you come across any of these before?</a:t>
            </a:r>
          </a:p>
          <a:p>
            <a:endParaRPr lang="en-GB" sz="2800" dirty="0"/>
          </a:p>
          <a:p>
            <a:r>
              <a:rPr lang="en-GB" sz="2800" dirty="0"/>
              <a:t>Add these to your glossary</a:t>
            </a:r>
            <a:br>
              <a:rPr lang="en-GB" sz="2400" dirty="0"/>
            </a:br>
            <a:r>
              <a:rPr lang="en-GB" sz="2400" dirty="0"/>
              <a:t> </a:t>
            </a:r>
            <a:br>
              <a:rPr lang="en-GB" sz="2400" dirty="0"/>
            </a:br>
            <a:endParaRPr lang="en-GB" sz="2400" dirty="0"/>
          </a:p>
        </p:txBody>
      </p:sp>
      <p:sp>
        <p:nvSpPr>
          <p:cNvPr id="13" name="Content Placeholder 2">
            <a:extLst>
              <a:ext uri="{FF2B5EF4-FFF2-40B4-BE49-F238E27FC236}">
                <a16:creationId xmlns:a16="http://schemas.microsoft.com/office/drawing/2014/main" id="{813B17EE-96AF-3349-8895-19993677C557}"/>
              </a:ext>
            </a:extLst>
          </p:cNvPr>
          <p:cNvSpPr txBox="1">
            <a:spLocks/>
          </p:cNvSpPr>
          <p:nvPr/>
        </p:nvSpPr>
        <p:spPr>
          <a:xfrm>
            <a:off x="5615162" y="834281"/>
            <a:ext cx="5542387" cy="5089441"/>
          </a:xfrm>
          <a:prstGeom prst="rect">
            <a:avLst/>
          </a:prstGeom>
        </p:spPr>
        <p:txBody>
          <a:bodyPr vert="horz" lIns="9000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accent4"/>
                </a:solidFill>
                <a:cs typeface="Calibri" panose="020F0502020204030204" pitchFamily="34" charset="0"/>
              </a:rPr>
              <a:t>Oslo Accords: </a:t>
            </a:r>
            <a:r>
              <a:rPr lang="en-GB" sz="2400" dirty="0">
                <a:cs typeface="Calibri" panose="020F0502020204030204" pitchFamily="34" charset="0"/>
              </a:rPr>
              <a:t>agreements between Israel and the PLO in 1993 and 1995. They agreed to </a:t>
            </a:r>
            <a:r>
              <a:rPr lang="en-US" sz="2400" dirty="0"/>
              <a:t>work together for 5 years to reach an agreement about the future of Palestine and Israel</a:t>
            </a:r>
            <a:endParaRPr lang="en-GB" sz="2400" dirty="0">
              <a:solidFill>
                <a:schemeClr val="accent4"/>
              </a:solidFill>
              <a:cs typeface="Calibri" panose="020F0502020204030204" pitchFamily="34" charset="0"/>
            </a:endParaRPr>
          </a:p>
          <a:p>
            <a:r>
              <a:rPr lang="en-GB" sz="2400" b="1" dirty="0">
                <a:solidFill>
                  <a:schemeClr val="accent4"/>
                </a:solidFill>
                <a:cs typeface="Calibri" panose="020F0502020204030204" pitchFamily="34" charset="0"/>
              </a:rPr>
              <a:t>Peace process: </a:t>
            </a:r>
            <a:r>
              <a:rPr lang="en-GB" sz="2400" dirty="0">
                <a:cs typeface="Calibri" panose="020F0502020204030204" pitchFamily="34" charset="0"/>
              </a:rPr>
              <a:t>a series of steps that lead towards peace</a:t>
            </a:r>
            <a:endParaRPr lang="en-GB" sz="2400" dirty="0">
              <a:solidFill>
                <a:schemeClr val="accent4"/>
              </a:solidFill>
              <a:cs typeface="Calibri" panose="020F0502020204030204" pitchFamily="34" charset="0"/>
            </a:endParaRPr>
          </a:p>
          <a:p>
            <a:r>
              <a:rPr lang="en-US" sz="2400" b="1" dirty="0">
                <a:solidFill>
                  <a:schemeClr val="accent4"/>
                </a:solidFill>
              </a:rPr>
              <a:t>Johan Jorgen Holst: </a:t>
            </a:r>
            <a:r>
              <a:rPr lang="en-US" sz="2400" dirty="0"/>
              <a:t>the Norwegian Foreign Minister who started the secret negotiations (in Oslo) that led to the Oslo Accords</a:t>
            </a:r>
          </a:p>
          <a:p>
            <a:r>
              <a:rPr lang="en-US" sz="2400" b="1" dirty="0">
                <a:solidFill>
                  <a:schemeClr val="accent4"/>
                </a:solidFill>
              </a:rPr>
              <a:t>Yitzhak Rabin: </a:t>
            </a:r>
            <a:r>
              <a:rPr lang="en-US" sz="2400" dirty="0">
                <a:solidFill>
                  <a:prstClr val="black"/>
                </a:solidFill>
              </a:rPr>
              <a:t>Prime Minister of Israel between 1974 and 1977 and from 1992 until his assassination in 1995</a:t>
            </a:r>
            <a:endParaRPr lang="en-GB" sz="2400" dirty="0"/>
          </a:p>
        </p:txBody>
      </p:sp>
    </p:spTree>
    <p:extLst>
      <p:ext uri="{BB962C8B-B14F-4D97-AF65-F5344CB8AC3E}">
        <p14:creationId xmlns:p14="http://schemas.microsoft.com/office/powerpoint/2010/main" val="211817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3DACE-4437-AF46-9254-6E8B9C28CC35}"/>
              </a:ext>
            </a:extLst>
          </p:cNvPr>
          <p:cNvSpPr>
            <a:spLocks noGrp="1"/>
          </p:cNvSpPr>
          <p:nvPr>
            <p:ph type="title"/>
          </p:nvPr>
        </p:nvSpPr>
        <p:spPr>
          <a:xfrm>
            <a:off x="390321" y="1424723"/>
            <a:ext cx="3994477" cy="1152547"/>
          </a:xfrm>
        </p:spPr>
        <p:txBody>
          <a:bodyPr>
            <a:normAutofit fontScale="90000"/>
          </a:bodyPr>
          <a:lstStyle/>
          <a:p>
            <a:pPr algn="ctr"/>
            <a:r>
              <a:rPr lang="en-GB" sz="4800" b="1" dirty="0"/>
              <a:t>Recap – in pairs: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684B0AE6-FEFB-5D4A-9E40-3ED27CB7F782}"/>
              </a:ext>
            </a:extLst>
          </p:cNvPr>
          <p:cNvSpPr txBox="1">
            <a:spLocks/>
          </p:cNvSpPr>
          <p:nvPr/>
        </p:nvSpPr>
        <p:spPr>
          <a:xfrm>
            <a:off x="4970841" y="1194302"/>
            <a:ext cx="6651880" cy="3320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arenR"/>
            </a:pPr>
            <a:r>
              <a:rPr lang="en-GB" sz="2400" dirty="0"/>
              <a:t>What was the First Intifada?</a:t>
            </a:r>
          </a:p>
          <a:p>
            <a:pPr marL="457200" indent="-457200">
              <a:buFont typeface="Arial" panose="020B0604020202020204" pitchFamily="34" charset="0"/>
              <a:buAutoNum type="arabicParenR"/>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2) What was life like for Palestinians between 1967 and 1987? What </a:t>
            </a:r>
            <a:r>
              <a:rPr lang="en-GB" sz="2400" b="1" dirty="0"/>
              <a:t>caused</a:t>
            </a:r>
            <a:r>
              <a:rPr lang="en-GB" sz="2400" dirty="0"/>
              <a:t> the First Intifada?</a:t>
            </a:r>
          </a:p>
        </p:txBody>
      </p:sp>
      <p:sp>
        <p:nvSpPr>
          <p:cNvPr id="11" name="TextBox 10">
            <a:extLst>
              <a:ext uri="{FF2B5EF4-FFF2-40B4-BE49-F238E27FC236}">
                <a16:creationId xmlns:a16="http://schemas.microsoft.com/office/drawing/2014/main" id="{E6F26B39-D07D-1443-B66B-430DF0E468FF}"/>
              </a:ext>
            </a:extLst>
          </p:cNvPr>
          <p:cNvSpPr txBox="1"/>
          <p:nvPr/>
        </p:nvSpPr>
        <p:spPr>
          <a:xfrm>
            <a:off x="5105399" y="1819017"/>
            <a:ext cx="6694756" cy="1015663"/>
          </a:xfrm>
          <a:prstGeom prst="rect">
            <a:avLst/>
          </a:prstGeom>
          <a:noFill/>
          <a:ln w="38100">
            <a:solidFill>
              <a:schemeClr val="accent1"/>
            </a:solidFill>
            <a:prstDash val="dash"/>
          </a:ln>
        </p:spPr>
        <p:txBody>
          <a:bodyPr wrap="square" rtlCol="0">
            <a:spAutoFit/>
          </a:bodyPr>
          <a:lstStyle/>
          <a:p>
            <a:pPr algn="ctr"/>
            <a:r>
              <a:rPr lang="en-GB" sz="2000" dirty="0"/>
              <a:t>A massive uprising of Palestinians against Israel’s ongoing occupation of the West Bank and Gaza. It took place between 1987 and 1993</a:t>
            </a:r>
          </a:p>
        </p:txBody>
      </p:sp>
      <p:sp>
        <p:nvSpPr>
          <p:cNvPr id="12" name="TextBox 11">
            <a:extLst>
              <a:ext uri="{FF2B5EF4-FFF2-40B4-BE49-F238E27FC236}">
                <a16:creationId xmlns:a16="http://schemas.microsoft.com/office/drawing/2014/main" id="{49191CC0-2058-FB4A-A67D-BED1B78D61CE}"/>
              </a:ext>
            </a:extLst>
          </p:cNvPr>
          <p:cNvSpPr txBox="1"/>
          <p:nvPr/>
        </p:nvSpPr>
        <p:spPr>
          <a:xfrm>
            <a:off x="5105399" y="3916600"/>
            <a:ext cx="6711721" cy="1938992"/>
          </a:xfrm>
          <a:prstGeom prst="rect">
            <a:avLst/>
          </a:prstGeom>
          <a:noFill/>
          <a:ln w="38100">
            <a:solidFill>
              <a:schemeClr val="accent1"/>
            </a:solidFill>
            <a:prstDash val="dash"/>
          </a:ln>
        </p:spPr>
        <p:txBody>
          <a:bodyPr wrap="square" rtlCol="0">
            <a:spAutoFit/>
          </a:bodyPr>
          <a:lstStyle/>
          <a:p>
            <a:pPr algn="ctr"/>
            <a:r>
              <a:rPr lang="en-GB" sz="2000" dirty="0"/>
              <a:t>Life was very difficult for Palestinians. More and more Palestinians lost their homes and tensions increased. </a:t>
            </a:r>
          </a:p>
          <a:p>
            <a:pPr algn="ctr"/>
            <a:r>
              <a:rPr lang="en-US" sz="2000" dirty="0"/>
              <a:t>On 8</a:t>
            </a:r>
            <a:r>
              <a:rPr lang="en-US" sz="2000" baseline="30000" dirty="0"/>
              <a:t>th</a:t>
            </a:r>
            <a:r>
              <a:rPr lang="en-US" sz="2000" dirty="0"/>
              <a:t> December 1987, four Palestinians were killed in a collision with an IDF truck in </a:t>
            </a:r>
            <a:r>
              <a:rPr lang="en-US" sz="2000" dirty="0" err="1"/>
              <a:t>Jabalia</a:t>
            </a:r>
            <a:r>
              <a:rPr lang="en-US" sz="2000" dirty="0"/>
              <a:t> refugee camp, Gaza. </a:t>
            </a:r>
          </a:p>
          <a:p>
            <a:pPr algn="ctr"/>
            <a:r>
              <a:rPr lang="en-US" sz="2000" dirty="0"/>
              <a:t>For the Palestinians, this was the final straw: the First Intifada now began</a:t>
            </a:r>
          </a:p>
        </p:txBody>
      </p:sp>
      <p:pic>
        <p:nvPicPr>
          <p:cNvPr id="13" name="Picture 2" descr="The Israelis remember Al-Aqsa Intifada and fear another uprising – Middle  East Monitor">
            <a:extLst>
              <a:ext uri="{FF2B5EF4-FFF2-40B4-BE49-F238E27FC236}">
                <a16:creationId xmlns:a16="http://schemas.microsoft.com/office/drawing/2014/main" id="{1C442472-88F9-DD4A-A9B6-4D57F771B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10" y="2577270"/>
            <a:ext cx="3896546" cy="256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25BE7F-BA6E-A24D-BE15-5DE71C49EEF8}"/>
              </a:ext>
            </a:extLst>
          </p:cNvPr>
          <p:cNvSpPr/>
          <p:nvPr/>
        </p:nvSpPr>
        <p:spPr>
          <a:xfrm>
            <a:off x="8423494" y="253866"/>
            <a:ext cx="3853171" cy="307777"/>
          </a:xfrm>
          <a:prstGeom prst="rect">
            <a:avLst/>
          </a:prstGeom>
        </p:spPr>
        <p:txBody>
          <a:bodyPr wrap="none">
            <a:spAutoFit/>
          </a:bodyPr>
          <a:lstStyle/>
          <a:p>
            <a:r>
              <a:rPr lang="en-GB" sz="1400" dirty="0">
                <a:hlinkClick r:id="rId3"/>
              </a:rPr>
              <a:t>https://www.youtube.com/watch?v=ism-ctaSbw0</a:t>
            </a:r>
            <a:r>
              <a:rPr lang="en-GB" sz="1400" dirty="0"/>
              <a:t> </a:t>
            </a:r>
          </a:p>
        </p:txBody>
      </p:sp>
      <p:sp>
        <p:nvSpPr>
          <p:cNvPr id="6" name="Title 1">
            <a:extLst>
              <a:ext uri="{FF2B5EF4-FFF2-40B4-BE49-F238E27FC236}">
                <a16:creationId xmlns:a16="http://schemas.microsoft.com/office/drawing/2014/main" id="{14129969-CF01-7B49-A39E-0BBEDCF883F1}"/>
              </a:ext>
            </a:extLst>
          </p:cNvPr>
          <p:cNvSpPr txBox="1">
            <a:spLocks/>
          </p:cNvSpPr>
          <p:nvPr/>
        </p:nvSpPr>
        <p:spPr>
          <a:xfrm>
            <a:off x="53008" y="106298"/>
            <a:ext cx="8892208"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4"/>
                </a:solidFill>
                <a:effectLst/>
                <a:uLnTx/>
                <a:uFillTx/>
                <a:latin typeface="Calibri Light" panose="020F0302020204030204"/>
                <a:ea typeface="+mj-ea"/>
                <a:cs typeface="+mj-cs"/>
              </a:rPr>
              <a:t>Watch up to 1:56 for an introduction to the Oslo Accords</a:t>
            </a:r>
          </a:p>
        </p:txBody>
      </p:sp>
      <p:pic>
        <p:nvPicPr>
          <p:cNvPr id="9" name="Online Media 3" descr="The Price of Oslo (Ep1) | Al Jazeera World">
            <a:hlinkClick r:id="" action="ppaction://media"/>
            <a:extLst>
              <a:ext uri="{FF2B5EF4-FFF2-40B4-BE49-F238E27FC236}">
                <a16:creationId xmlns:a16="http://schemas.microsoft.com/office/drawing/2014/main" id="{AA430E8D-B248-904F-8F05-95B2327B9810}"/>
              </a:ext>
            </a:extLst>
          </p:cNvPr>
          <p:cNvPicPr>
            <a:picLocks noRot="1" noChangeAspect="1"/>
          </p:cNvPicPr>
          <p:nvPr>
            <a:videoFile r:link="rId1"/>
          </p:nvPr>
        </p:nvPicPr>
        <p:blipFill>
          <a:blip r:embed="rId4"/>
          <a:stretch>
            <a:fillRect/>
          </a:stretch>
        </p:blipFill>
        <p:spPr>
          <a:xfrm>
            <a:off x="1078728" y="578576"/>
            <a:ext cx="11113272" cy="6279424"/>
          </a:xfrm>
          <a:prstGeom prst="rect">
            <a:avLst/>
          </a:prstGeom>
        </p:spPr>
      </p:pic>
    </p:spTree>
    <p:extLst>
      <p:ext uri="{BB962C8B-B14F-4D97-AF65-F5344CB8AC3E}">
        <p14:creationId xmlns:p14="http://schemas.microsoft.com/office/powerpoint/2010/main" val="37824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3584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ABE12B-09A6-3444-BE5E-E029C27DCC5C}"/>
              </a:ext>
            </a:extLst>
          </p:cNvPr>
          <p:cNvSpPr>
            <a:spLocks noGrp="1"/>
          </p:cNvSpPr>
          <p:nvPr>
            <p:ph type="title"/>
          </p:nvPr>
        </p:nvSpPr>
        <p:spPr>
          <a:xfrm>
            <a:off x="524256" y="4767072"/>
            <a:ext cx="6594189" cy="1625210"/>
          </a:xfrm>
        </p:spPr>
        <p:txBody>
          <a:bodyPr>
            <a:normAutofit/>
          </a:bodyPr>
          <a:lstStyle/>
          <a:p>
            <a:pPr algn="r"/>
            <a:r>
              <a:rPr lang="en-GB" sz="4800" b="1" dirty="0">
                <a:solidFill>
                  <a:srgbClr val="FFFFFF"/>
                </a:solidFill>
              </a:rPr>
              <a:t>The Oslo Accords</a:t>
            </a:r>
            <a:endParaRPr lang="en-GB" sz="4800" b="1" i="1" dirty="0">
              <a:solidFill>
                <a:srgbClr val="FFFFFF"/>
              </a:solidFill>
            </a:endParaRPr>
          </a:p>
        </p:txBody>
      </p:sp>
      <p:pic>
        <p:nvPicPr>
          <p:cNvPr id="7" name="Picture 6" descr="The Oslo Accords 25 years on | Middle East Institute">
            <a:extLst>
              <a:ext uri="{FF2B5EF4-FFF2-40B4-BE49-F238E27FC236}">
                <a16:creationId xmlns:a16="http://schemas.microsoft.com/office/drawing/2014/main" id="{7EE207CC-EA00-5B49-ACE0-729695DB166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405A24-64FF-4D46-A901-D47D31EC1EB1}"/>
              </a:ext>
            </a:extLst>
          </p:cNvPr>
          <p:cNvSpPr>
            <a:spLocks noGrp="1"/>
          </p:cNvSpPr>
          <p:nvPr>
            <p:ph idx="1"/>
          </p:nvPr>
        </p:nvSpPr>
        <p:spPr>
          <a:xfrm>
            <a:off x="7649534" y="1377582"/>
            <a:ext cx="4052846" cy="4852362"/>
          </a:xfrm>
        </p:spPr>
        <p:txBody>
          <a:bodyPr anchor="ctr">
            <a:normAutofit/>
          </a:bodyPr>
          <a:lstStyle/>
          <a:p>
            <a:r>
              <a:rPr lang="en-US" dirty="0">
                <a:solidFill>
                  <a:srgbClr val="FFFFFF"/>
                </a:solidFill>
              </a:rPr>
              <a:t>Agreements between the Israeli government and the PLO (Palestine Liberation Organization) in 1993 and 1995</a:t>
            </a:r>
          </a:p>
          <a:p>
            <a:r>
              <a:rPr lang="en-US" dirty="0">
                <a:solidFill>
                  <a:srgbClr val="FFFFFF"/>
                </a:solidFill>
              </a:rPr>
              <a:t>Israel and the PLO agreed to </a:t>
            </a:r>
            <a:r>
              <a:rPr lang="en-US" b="1" dirty="0">
                <a:solidFill>
                  <a:srgbClr val="FFFFFF"/>
                </a:solidFill>
              </a:rPr>
              <a:t>work together for 5 years to reach an agreement about the future of Palestine and Israel</a:t>
            </a:r>
          </a:p>
          <a:p>
            <a:pPr marL="0" indent="0">
              <a:buNone/>
            </a:pPr>
            <a:endParaRPr lang="en-US" dirty="0">
              <a:solidFill>
                <a:srgbClr val="FFFFFF"/>
              </a:solidFill>
            </a:endParaRPr>
          </a:p>
          <a:p>
            <a:endParaRPr lang="en-GB" dirty="0">
              <a:solidFill>
                <a:srgbClr val="FFFFFF"/>
              </a:solidFill>
            </a:endParaRPr>
          </a:p>
        </p:txBody>
      </p:sp>
    </p:spTree>
    <p:extLst>
      <p:ext uri="{BB962C8B-B14F-4D97-AF65-F5344CB8AC3E}">
        <p14:creationId xmlns:p14="http://schemas.microsoft.com/office/powerpoint/2010/main" val="365624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77AB4-F5B1-D840-8C98-D0A0F4461C88}"/>
              </a:ext>
            </a:extLst>
          </p:cNvPr>
          <p:cNvSpPr>
            <a:spLocks noGrp="1"/>
          </p:cNvSpPr>
          <p:nvPr>
            <p:ph type="title"/>
          </p:nvPr>
        </p:nvSpPr>
        <p:spPr>
          <a:xfrm>
            <a:off x="669036" y="310686"/>
            <a:ext cx="10515600" cy="1325563"/>
          </a:xfrm>
        </p:spPr>
        <p:txBody>
          <a:bodyPr>
            <a:normAutofit/>
          </a:bodyPr>
          <a:lstStyle/>
          <a:p>
            <a:r>
              <a:rPr lang="en-GB" sz="5400" dirty="0"/>
              <a:t>12a. The Oslo Accords: </a:t>
            </a:r>
            <a:r>
              <a:rPr lang="en-GB" sz="5400" b="1" dirty="0"/>
              <a:t>the details </a:t>
            </a:r>
            <a:r>
              <a:rPr lang="en-GB" sz="5400" dirty="0"/>
              <a:t>(I)</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A23943-0C53-7647-97F9-999A65CB6193}"/>
              </a:ext>
            </a:extLst>
          </p:cNvPr>
          <p:cNvSpPr>
            <a:spLocks noGrp="1"/>
          </p:cNvSpPr>
          <p:nvPr>
            <p:ph idx="1"/>
          </p:nvPr>
        </p:nvSpPr>
        <p:spPr>
          <a:xfrm>
            <a:off x="849928" y="2991585"/>
            <a:ext cx="10686288" cy="4251960"/>
          </a:xfrm>
        </p:spPr>
        <p:txBody>
          <a:bodyPr>
            <a:noAutofit/>
          </a:bodyPr>
          <a:lstStyle/>
          <a:p>
            <a:r>
              <a:rPr lang="en-US" sz="2400" dirty="0">
                <a:solidFill>
                  <a:schemeClr val="accent4"/>
                </a:solidFill>
              </a:rPr>
              <a:t>First, both sides recognized the legitimacy of the other </a:t>
            </a:r>
          </a:p>
          <a:p>
            <a:pPr lvl="1"/>
            <a:r>
              <a:rPr lang="en-US" dirty="0"/>
              <a:t>In 1988, the PLO </a:t>
            </a:r>
            <a:r>
              <a:rPr lang="en-US" b="1" dirty="0"/>
              <a:t>recognized</a:t>
            </a:r>
            <a:r>
              <a:rPr lang="en-US" dirty="0"/>
              <a:t> Israel as a country</a:t>
            </a:r>
          </a:p>
          <a:p>
            <a:pPr lvl="1"/>
            <a:r>
              <a:rPr lang="en-US" dirty="0"/>
              <a:t>In 1993, Israel </a:t>
            </a:r>
            <a:r>
              <a:rPr lang="en-US" b="1" dirty="0"/>
              <a:t>recognized</a:t>
            </a:r>
            <a:r>
              <a:rPr lang="en-US" dirty="0"/>
              <a:t> the PLO as representative of the Palestinian people</a:t>
            </a:r>
          </a:p>
          <a:p>
            <a:r>
              <a:rPr lang="en-US" sz="2400" dirty="0"/>
              <a:t>On </a:t>
            </a:r>
            <a:r>
              <a:rPr lang="en-US" sz="2400" dirty="0">
                <a:solidFill>
                  <a:schemeClr val="accent4"/>
                </a:solidFill>
              </a:rPr>
              <a:t>13</a:t>
            </a:r>
            <a:r>
              <a:rPr lang="en-US" sz="2400" baseline="30000" dirty="0">
                <a:solidFill>
                  <a:schemeClr val="accent4"/>
                </a:solidFill>
              </a:rPr>
              <a:t>th</a:t>
            </a:r>
            <a:r>
              <a:rPr lang="en-US" sz="2400" dirty="0">
                <a:solidFill>
                  <a:schemeClr val="accent4"/>
                </a:solidFill>
              </a:rPr>
              <a:t> Sep 1993 </a:t>
            </a:r>
            <a:r>
              <a:rPr lang="en-US" sz="2400" dirty="0"/>
              <a:t>in Washington DC, </a:t>
            </a:r>
            <a:r>
              <a:rPr lang="en-US" sz="2400" dirty="0">
                <a:solidFill>
                  <a:schemeClr val="accent4"/>
                </a:solidFill>
              </a:rPr>
              <a:t>Oslo I </a:t>
            </a:r>
            <a:r>
              <a:rPr lang="en-US" sz="2400" dirty="0"/>
              <a:t>was signed: </a:t>
            </a:r>
            <a:r>
              <a:rPr lang="en-US" sz="2400" i="1" dirty="0">
                <a:solidFill>
                  <a:schemeClr val="accent4"/>
                </a:solidFill>
              </a:rPr>
              <a:t>The </a:t>
            </a:r>
            <a:r>
              <a:rPr lang="en-GB" sz="2400" i="1" dirty="0">
                <a:solidFill>
                  <a:schemeClr val="accent4"/>
                </a:solidFill>
              </a:rPr>
              <a:t>Declaration of Principles on Interim Self-Government Arrangements </a:t>
            </a:r>
          </a:p>
          <a:p>
            <a:pPr lvl="1"/>
            <a:r>
              <a:rPr lang="en-US" dirty="0"/>
              <a:t>Agreed that an elected Palestinian parliament would be established</a:t>
            </a:r>
          </a:p>
          <a:p>
            <a:pPr lvl="1"/>
            <a:r>
              <a:rPr lang="en-US" dirty="0"/>
              <a:t>Agreed that Israel would gradually withdraw from some parts of Gaza  </a:t>
            </a:r>
          </a:p>
          <a:p>
            <a:pPr lvl="1"/>
            <a:r>
              <a:rPr lang="en-US" dirty="0"/>
              <a:t>Agreed that the PLO would distance itself from terrorist groups</a:t>
            </a:r>
          </a:p>
          <a:p>
            <a:endParaRPr lang="en-GB" sz="2400" dirty="0"/>
          </a:p>
          <a:p>
            <a:endParaRPr lang="en-GB" sz="2400" dirty="0"/>
          </a:p>
        </p:txBody>
      </p:sp>
      <p:sp>
        <p:nvSpPr>
          <p:cNvPr id="11" name="Content Placeholder 2">
            <a:extLst>
              <a:ext uri="{FF2B5EF4-FFF2-40B4-BE49-F238E27FC236}">
                <a16:creationId xmlns:a16="http://schemas.microsoft.com/office/drawing/2014/main" id="{7A6E3ED3-4812-6847-B609-8180F9551184}"/>
              </a:ext>
            </a:extLst>
          </p:cNvPr>
          <p:cNvSpPr txBox="1">
            <a:spLocks/>
          </p:cNvSpPr>
          <p:nvPr/>
        </p:nvSpPr>
        <p:spPr>
          <a:xfrm>
            <a:off x="849928" y="2176618"/>
            <a:ext cx="10515600" cy="624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Israel and the PLO agreed to </a:t>
            </a:r>
            <a:r>
              <a:rPr lang="en-US" sz="2400" b="1" dirty="0"/>
              <a:t>work together for 5 years to reach an agreement about the future of Palestine and Israel</a:t>
            </a:r>
            <a:endParaRPr lang="en-GB" sz="2400" dirty="0"/>
          </a:p>
        </p:txBody>
      </p:sp>
      <p:sp>
        <p:nvSpPr>
          <p:cNvPr id="4" name="TextBox 3">
            <a:extLst>
              <a:ext uri="{FF2B5EF4-FFF2-40B4-BE49-F238E27FC236}">
                <a16:creationId xmlns:a16="http://schemas.microsoft.com/office/drawing/2014/main" id="{C10FD74B-F76A-5942-9DBC-D02DFFDC501C}"/>
              </a:ext>
            </a:extLst>
          </p:cNvPr>
          <p:cNvSpPr txBox="1"/>
          <p:nvPr/>
        </p:nvSpPr>
        <p:spPr>
          <a:xfrm>
            <a:off x="7682069" y="3019683"/>
            <a:ext cx="4233523" cy="646331"/>
          </a:xfrm>
          <a:prstGeom prst="rect">
            <a:avLst/>
          </a:prstGeom>
          <a:noFill/>
        </p:spPr>
        <p:txBody>
          <a:bodyPr wrap="square" rtlCol="0">
            <a:spAutoFit/>
          </a:bodyPr>
          <a:lstStyle/>
          <a:p>
            <a:pPr algn="ctr"/>
            <a:r>
              <a:rPr lang="en-GB" b="1" dirty="0">
                <a:solidFill>
                  <a:schemeClr val="accent5"/>
                </a:solidFill>
                <a:sym typeface="Wingdings" pitchFamily="2" charset="2"/>
              </a:rPr>
              <a:t> we are going to look at the letters of ‘mutual recognition’ next</a:t>
            </a:r>
            <a:endParaRPr lang="en-GB" b="1" dirty="0">
              <a:solidFill>
                <a:schemeClr val="accent5"/>
              </a:solidFill>
            </a:endParaRPr>
          </a:p>
        </p:txBody>
      </p:sp>
    </p:spTree>
    <p:extLst>
      <p:ext uri="{BB962C8B-B14F-4D97-AF65-F5344CB8AC3E}">
        <p14:creationId xmlns:p14="http://schemas.microsoft.com/office/powerpoint/2010/main" val="18547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A23943-0C53-7647-97F9-999A65CB6193}"/>
              </a:ext>
            </a:extLst>
          </p:cNvPr>
          <p:cNvSpPr>
            <a:spLocks noGrp="1"/>
          </p:cNvSpPr>
          <p:nvPr>
            <p:ph idx="1"/>
          </p:nvPr>
        </p:nvSpPr>
        <p:spPr>
          <a:xfrm>
            <a:off x="324015" y="2149257"/>
            <a:ext cx="3372434" cy="4251960"/>
          </a:xfrm>
        </p:spPr>
        <p:txBody>
          <a:bodyPr>
            <a:noAutofit/>
          </a:bodyPr>
          <a:lstStyle/>
          <a:p>
            <a:r>
              <a:rPr lang="en-US" sz="2400" dirty="0"/>
              <a:t>Two years later, on 28</a:t>
            </a:r>
            <a:r>
              <a:rPr lang="en-US" sz="2400" baseline="30000" dirty="0"/>
              <a:t>th</a:t>
            </a:r>
            <a:r>
              <a:rPr lang="en-US" sz="2400" dirty="0"/>
              <a:t> Sep 1995 in </a:t>
            </a:r>
            <a:r>
              <a:rPr lang="en-US" sz="2400" dirty="0" err="1"/>
              <a:t>Taba</a:t>
            </a:r>
            <a:r>
              <a:rPr lang="en-US" sz="2400" dirty="0"/>
              <a:t>, Egypt, </a:t>
            </a:r>
            <a:r>
              <a:rPr lang="en-US" sz="2400" dirty="0">
                <a:solidFill>
                  <a:schemeClr val="accent4"/>
                </a:solidFill>
              </a:rPr>
              <a:t>Oslo II </a:t>
            </a:r>
            <a:r>
              <a:rPr lang="en-US" sz="2400" dirty="0"/>
              <a:t>was signed:</a:t>
            </a:r>
          </a:p>
          <a:p>
            <a:pPr lvl="1"/>
            <a:r>
              <a:rPr lang="en-US" dirty="0"/>
              <a:t>Agreed that </a:t>
            </a:r>
            <a:r>
              <a:rPr lang="en-US" dirty="0">
                <a:solidFill>
                  <a:schemeClr val="accent4"/>
                </a:solidFill>
              </a:rPr>
              <a:t>Gaza would be part of Palestine</a:t>
            </a:r>
          </a:p>
          <a:p>
            <a:pPr lvl="1"/>
            <a:r>
              <a:rPr lang="en-US" dirty="0">
                <a:solidFill>
                  <a:schemeClr val="accent4"/>
                </a:solidFill>
              </a:rPr>
              <a:t>The West Bank would be split into three areas: A, B and C</a:t>
            </a:r>
          </a:p>
          <a:p>
            <a:endParaRPr lang="en-GB" sz="2400" dirty="0"/>
          </a:p>
          <a:p>
            <a:endParaRPr lang="en-GB" sz="2400" dirty="0"/>
          </a:p>
        </p:txBody>
      </p:sp>
      <p:pic>
        <p:nvPicPr>
          <p:cNvPr id="9" name="Picture 2" descr="Palestine and Israel: Mapping an annexation | Human Rights News | Al Jazeera">
            <a:extLst>
              <a:ext uri="{FF2B5EF4-FFF2-40B4-BE49-F238E27FC236}">
                <a16:creationId xmlns:a16="http://schemas.microsoft.com/office/drawing/2014/main" id="{457B7A28-E523-524B-874D-49F37AA8A2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46084" y="1755484"/>
            <a:ext cx="8387664" cy="471806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BCC1881-F130-5B40-8874-F0DEF71F79B1}"/>
              </a:ext>
            </a:extLst>
          </p:cNvPr>
          <p:cNvSpPr txBox="1">
            <a:spLocks/>
          </p:cNvSpPr>
          <p:nvPr/>
        </p:nvSpPr>
        <p:spPr>
          <a:xfrm>
            <a:off x="0" y="6504157"/>
            <a:ext cx="12192000" cy="3844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u="sng" dirty="0"/>
              <a:t>Stick this information into your book</a:t>
            </a:r>
            <a:endParaRPr lang="en-GB" sz="2000" b="1" u="sng" dirty="0"/>
          </a:p>
        </p:txBody>
      </p:sp>
      <p:sp>
        <p:nvSpPr>
          <p:cNvPr id="16" name="Title 1">
            <a:extLst>
              <a:ext uri="{FF2B5EF4-FFF2-40B4-BE49-F238E27FC236}">
                <a16:creationId xmlns:a16="http://schemas.microsoft.com/office/drawing/2014/main" id="{3C43CC13-A68E-5843-9643-8521C31BAED6}"/>
              </a:ext>
            </a:extLst>
          </p:cNvPr>
          <p:cNvSpPr>
            <a:spLocks noGrp="1"/>
          </p:cNvSpPr>
          <p:nvPr>
            <p:ph type="title"/>
          </p:nvPr>
        </p:nvSpPr>
        <p:spPr>
          <a:xfrm>
            <a:off x="669036" y="310686"/>
            <a:ext cx="10515600" cy="1325563"/>
          </a:xfrm>
        </p:spPr>
        <p:txBody>
          <a:bodyPr>
            <a:normAutofit/>
          </a:bodyPr>
          <a:lstStyle/>
          <a:p>
            <a:r>
              <a:rPr lang="en-GB" sz="5400" dirty="0"/>
              <a:t>12a. The Oslo Accords: </a:t>
            </a:r>
            <a:r>
              <a:rPr lang="en-GB" sz="5400" b="1" dirty="0"/>
              <a:t>the details </a:t>
            </a:r>
            <a:r>
              <a:rPr lang="en-GB" sz="5400" dirty="0"/>
              <a:t>(II)</a:t>
            </a:r>
          </a:p>
        </p:txBody>
      </p:sp>
    </p:spTree>
    <p:extLst>
      <p:ext uri="{BB962C8B-B14F-4D97-AF65-F5344CB8AC3E}">
        <p14:creationId xmlns:p14="http://schemas.microsoft.com/office/powerpoint/2010/main" val="3256326867"/>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1726</Words>
  <Application>Microsoft Macintosh PowerPoint</Application>
  <PresentationFormat>Widescreen</PresentationFormat>
  <Paragraphs>141</Paragraphs>
  <Slides>21</Slides>
  <Notes>0</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Baskerville</vt:lpstr>
      <vt:lpstr>Calibri</vt:lpstr>
      <vt:lpstr>Calibri Light</vt:lpstr>
      <vt:lpstr>Office Theme</vt:lpstr>
      <vt:lpstr>1_Office Theme</vt:lpstr>
      <vt:lpstr>2_Office Theme</vt:lpstr>
      <vt:lpstr>3_Office Theme</vt:lpstr>
      <vt:lpstr>How successful were the Oslo Accords?</vt:lpstr>
      <vt:lpstr>Learning objectives</vt:lpstr>
      <vt:lpstr>PowerPoint Presentation</vt:lpstr>
      <vt:lpstr>PowerPoint Presentation</vt:lpstr>
      <vt:lpstr>Recap – in pairs:</vt:lpstr>
      <vt:lpstr>PowerPoint Presentation</vt:lpstr>
      <vt:lpstr>The Oslo Accords</vt:lpstr>
      <vt:lpstr>12a. The Oslo Accords: the details (I)</vt:lpstr>
      <vt:lpstr>12a. The Oslo Accords: the details (II)</vt:lpstr>
      <vt:lpstr>12b. Letters of ‘mutual recognition’</vt:lpstr>
      <vt:lpstr>12b. Letters of ‘mutual recognition’</vt:lpstr>
      <vt:lpstr>Oslo Accord I: The Declaration of Principles on Interim Self-Government Arrangements </vt:lpstr>
      <vt:lpstr>PowerPoint Presentation</vt:lpstr>
      <vt:lpstr>Why the ‘Oslo’ Accords?</vt:lpstr>
      <vt:lpstr>What happened?</vt:lpstr>
      <vt:lpstr>PowerPoint Presentation</vt:lpstr>
      <vt:lpstr>PowerPoint Presentation</vt:lpstr>
      <vt:lpstr>PowerPoint Presentation</vt:lpstr>
      <vt:lpstr>PowerPoint Presentation</vt:lpstr>
      <vt:lpstr>Homework</vt:lpstr>
      <vt:lpstr>Plenary: exit slips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Kelsted, Charlotte</dc:creator>
  <cp:lastModifiedBy>Kelsted, Charlotte</cp:lastModifiedBy>
  <cp:revision>297</cp:revision>
  <dcterms:created xsi:type="dcterms:W3CDTF">2021-07-14T08:26:02Z</dcterms:created>
  <dcterms:modified xsi:type="dcterms:W3CDTF">2021-11-10T14:46:48Z</dcterms:modified>
</cp:coreProperties>
</file>